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50"/>
  </p:notesMasterIdLst>
  <p:sldIdLst>
    <p:sldId id="321" r:id="rId2"/>
    <p:sldId id="257" r:id="rId3"/>
    <p:sldId id="261" r:id="rId4"/>
    <p:sldId id="260" r:id="rId5"/>
    <p:sldId id="259" r:id="rId6"/>
    <p:sldId id="258" r:id="rId7"/>
    <p:sldId id="307" r:id="rId8"/>
    <p:sldId id="265" r:id="rId9"/>
    <p:sldId id="267" r:id="rId10"/>
    <p:sldId id="268" r:id="rId11"/>
    <p:sldId id="266" r:id="rId12"/>
    <p:sldId id="269" r:id="rId13"/>
    <p:sldId id="272" r:id="rId14"/>
    <p:sldId id="273" r:id="rId15"/>
    <p:sldId id="271" r:id="rId16"/>
    <p:sldId id="270" r:id="rId17"/>
    <p:sldId id="274" r:id="rId18"/>
    <p:sldId id="306" r:id="rId19"/>
    <p:sldId id="310" r:id="rId20"/>
    <p:sldId id="305" r:id="rId21"/>
    <p:sldId id="276" r:id="rId22"/>
    <p:sldId id="277" r:id="rId23"/>
    <p:sldId id="278" r:id="rId24"/>
    <p:sldId id="279" r:id="rId25"/>
    <p:sldId id="281" r:id="rId26"/>
    <p:sldId id="308" r:id="rId27"/>
    <p:sldId id="309" r:id="rId28"/>
    <p:sldId id="299" r:id="rId29"/>
    <p:sldId id="301" r:id="rId30"/>
    <p:sldId id="300" r:id="rId31"/>
    <p:sldId id="282" r:id="rId32"/>
    <p:sldId id="312" r:id="rId33"/>
    <p:sldId id="283" r:id="rId34"/>
    <p:sldId id="313" r:id="rId35"/>
    <p:sldId id="284" r:id="rId36"/>
    <p:sldId id="285" r:id="rId37"/>
    <p:sldId id="280" r:id="rId38"/>
    <p:sldId id="316" r:id="rId39"/>
    <p:sldId id="315" r:id="rId40"/>
    <p:sldId id="286" r:id="rId41"/>
    <p:sldId id="319" r:id="rId42"/>
    <p:sldId id="320" r:id="rId43"/>
    <p:sldId id="297" r:id="rId44"/>
    <p:sldId id="318" r:id="rId45"/>
    <p:sldId id="317" r:id="rId46"/>
    <p:sldId id="314" r:id="rId47"/>
    <p:sldId id="296" r:id="rId48"/>
    <p:sldId id="32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7" autoAdjust="0"/>
    <p:restoredTop sz="98710" autoAdjust="0"/>
  </p:normalViewPr>
  <p:slideViewPr>
    <p:cSldViewPr>
      <p:cViewPr>
        <p:scale>
          <a:sx n="70" d="100"/>
          <a:sy n="70" d="100"/>
        </p:scale>
        <p:origin x="-1140" y="-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1873D-EFF4-403A-B4C4-F2F47645B162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9ECD4-3695-4C20-8C3C-BCC8DA9883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9ECD4-3695-4C20-8C3C-BCC8DA98830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5C279-859F-47D0-BFFC-014B706264F4}" type="datetimeFigureOut">
              <a:rPr lang="ru-RU" smtClean="0"/>
              <a:pPr/>
              <a:t>12.03.2015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9158D-87D0-4DCA-8777-831C84DAE7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24.xml"/><Relationship Id="rId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53.jpeg"/><Relationship Id="rId9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714488"/>
            <a:ext cx="8286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</a:t>
            </a:r>
          </a:p>
          <a:p>
            <a:pPr algn="ctr"/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техникума</a:t>
            </a:r>
          </a:p>
          <a:p>
            <a:pPr algn="ctr"/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В. А. </a:t>
            </a:r>
            <a:r>
              <a:rPr lang="ru-RU" sz="5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Муромцева»</a:t>
            </a:r>
            <a:endParaRPr lang="ru-RU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1071546"/>
            <a:ext cx="85011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cs typeface="Times New Roman" pitchFamily="18" charset="0"/>
              </a:rPr>
              <a:t>В холле находятся:</a:t>
            </a:r>
          </a:p>
          <a:p>
            <a:pPr lvl="1" indent="457200"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тематический стенд «Историческую память сохраняем, накапливаем, изучаем»</a:t>
            </a:r>
          </a:p>
          <a:p>
            <a:pPr lvl="1" indent="457200"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выставочные стенды «Владимир Александрович Муромцев», «Летопись жизни в фотографиях», посвященные деятельности директора техникума (1998-2008гг.), т.к. его имя присвоено музею. (приказ директора от 22.12.2014 № 204) </a:t>
            </a:r>
          </a:p>
          <a:p>
            <a:pPr lvl="1" indent="-11113" algn="just"/>
            <a:r>
              <a:rPr lang="ru-RU" dirty="0" smtClean="0">
                <a:cs typeface="Times New Roman" pitchFamily="18" charset="0"/>
              </a:rPr>
              <a:t>Общее количество экспонатов  музея – 757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050" name="Picture 2" descr="C:\Users\museum\Desktop\конкурс музеея2015год\Новая папка\IMG_1851.JPG"/>
          <p:cNvPicPr>
            <a:picLocks noChangeAspect="1" noChangeArrowheads="1"/>
          </p:cNvPicPr>
          <p:nvPr/>
        </p:nvPicPr>
        <p:blipFill>
          <a:blip r:embed="rId3" cstate="print"/>
          <a:srcRect b="5428"/>
          <a:stretch>
            <a:fillRect/>
          </a:stretch>
        </p:blipFill>
        <p:spPr bwMode="auto">
          <a:xfrm>
            <a:off x="3622796" y="3143248"/>
            <a:ext cx="513937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085390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10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000628" y="3571876"/>
            <a:ext cx="385765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0" dirty="0" smtClean="0">
                <a:cs typeface="Times New Roman" pitchFamily="18" charset="0"/>
              </a:rPr>
              <a:t>Экспозиция</a:t>
            </a:r>
            <a:r>
              <a:rPr lang="ru-RU" b="0" dirty="0">
                <a:cs typeface="Times New Roman" pitchFamily="18" charset="0"/>
              </a:rPr>
              <a:t>, кратко раскрывающая историю освоения угольного Кузбасса, знаменитых </a:t>
            </a:r>
            <a:r>
              <a:rPr lang="ru-RU" b="0" dirty="0" smtClean="0">
                <a:cs typeface="Times New Roman" pitchFamily="18" charset="0"/>
              </a:rPr>
              <a:t>шахтеров </a:t>
            </a:r>
            <a:r>
              <a:rPr lang="ru-RU" b="0" dirty="0">
                <a:cs typeface="Times New Roman" pitchFamily="18" charset="0"/>
              </a:rPr>
              <a:t>шахты «Северная»,</a:t>
            </a:r>
          </a:p>
          <a:p>
            <a:pPr algn="ctr"/>
            <a:r>
              <a:rPr lang="ru-RU" b="0" dirty="0">
                <a:cs typeface="Times New Roman" pitchFamily="18" charset="0"/>
              </a:rPr>
              <a:t>закончивших наш </a:t>
            </a:r>
            <a:r>
              <a:rPr lang="ru-RU" b="0" dirty="0" smtClean="0">
                <a:cs typeface="Times New Roman" pitchFamily="18" charset="0"/>
              </a:rPr>
              <a:t>техникум и библиотеку связанную с угольной отраслью  </a:t>
            </a:r>
            <a:endParaRPr lang="ru-RU" b="0" dirty="0"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museum\Desktop\конкурс музеея2015год\Новая папка\IMG_1864.JPG"/>
          <p:cNvPicPr>
            <a:picLocks noChangeAspect="1" noChangeArrowheads="1"/>
          </p:cNvPicPr>
          <p:nvPr/>
        </p:nvPicPr>
        <p:blipFill>
          <a:blip r:embed="rId3" cstate="print"/>
          <a:srcRect t="3030" r="211"/>
          <a:stretch>
            <a:fillRect/>
          </a:stretch>
        </p:blipFill>
        <p:spPr bwMode="auto">
          <a:xfrm>
            <a:off x="214282" y="1571612"/>
            <a:ext cx="4922685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57224" y="714356"/>
            <a:ext cx="8143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2.1 Из истории угольной промышленности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56828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11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158D-87D0-4DCA-8777-831C84DAE781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714356"/>
            <a:ext cx="7500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2.2 Экспонаты шахтерского труда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57818" y="4786322"/>
            <a:ext cx="35718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0" dirty="0" smtClean="0">
                <a:cs typeface="Times New Roman" pitchFamily="18" charset="0"/>
              </a:rPr>
              <a:t>Экспозиция предметов шахтерского труда</a:t>
            </a:r>
            <a:endParaRPr lang="ru-RU" b="0" dirty="0">
              <a:cs typeface="Times New Roman" pitchFamily="18" charset="0"/>
            </a:endParaRPr>
          </a:p>
        </p:txBody>
      </p:sp>
      <p:pic>
        <p:nvPicPr>
          <p:cNvPr id="3074" name="Picture 2" descr="C:\Users\museum\Desktop\конкурс музеея2015год\Новая папка\IMG_1858.JPG"/>
          <p:cNvPicPr>
            <a:picLocks noChangeAspect="1" noChangeArrowheads="1"/>
          </p:cNvPicPr>
          <p:nvPr/>
        </p:nvPicPr>
        <p:blipFill>
          <a:blip r:embed="rId3" cstate="print"/>
          <a:srcRect l="2133" r="2151"/>
          <a:stretch>
            <a:fillRect/>
          </a:stretch>
        </p:blipFill>
        <p:spPr bwMode="auto">
          <a:xfrm>
            <a:off x="285720" y="1500174"/>
            <a:ext cx="5058474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12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166" y="714375"/>
            <a:ext cx="6643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2.3 Технические средства обучения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929198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dirty="0" smtClean="0">
                <a:cs typeface="Times New Roman" pitchFamily="18" charset="0"/>
              </a:rPr>
              <a:t>Экспонаты видеотехники 60 – 90-х годов, используемых в техникуме для проведения занятий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4098" name="Picture 2" descr="C:\Users\museum\Desktop\конкурс музеея2015год\Новая папка\IMG_1881.JPG"/>
          <p:cNvPicPr>
            <a:picLocks noChangeAspect="1" noChangeArrowheads="1"/>
          </p:cNvPicPr>
          <p:nvPr/>
        </p:nvPicPr>
        <p:blipFill>
          <a:blip r:embed="rId3" cstate="print"/>
          <a:srcRect t="32003" r="3125" b="24503"/>
          <a:stretch>
            <a:fillRect/>
          </a:stretch>
        </p:blipFill>
        <p:spPr bwMode="auto">
          <a:xfrm>
            <a:off x="214282" y="1571612"/>
            <a:ext cx="871999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13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642918"/>
            <a:ext cx="7429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2.4 Герои </a:t>
            </a:r>
            <a:r>
              <a:rPr lang="ru-RU" sz="2400" b="1" dirty="0" smtClean="0">
                <a:cs typeface="Times New Roman" pitchFamily="18" charset="0"/>
              </a:rPr>
              <a:t>России. В </a:t>
            </a:r>
            <a:r>
              <a:rPr lang="ru-RU" sz="2400" b="1" dirty="0">
                <a:cs typeface="Times New Roman" pitchFamily="18" charset="0"/>
              </a:rPr>
              <a:t>памяти </a:t>
            </a:r>
            <a:r>
              <a:rPr lang="ru-RU" sz="2400" b="1" dirty="0" smtClean="0">
                <a:cs typeface="Times New Roman" pitchFamily="18" charset="0"/>
              </a:rPr>
              <a:t>нашей…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5122" name="Picture 2" descr="C:\Users\museum\Desktop\конкурс музеея2015год\Новая папка\IMG_1933.JPG"/>
          <p:cNvPicPr>
            <a:picLocks noChangeAspect="1" noChangeArrowheads="1"/>
          </p:cNvPicPr>
          <p:nvPr/>
        </p:nvPicPr>
        <p:blipFill>
          <a:blip r:embed="rId3" cstate="print"/>
          <a:srcRect l="5225" t="3922" r="8569" b="9803"/>
          <a:stretch>
            <a:fillRect/>
          </a:stretch>
        </p:blipFill>
        <p:spPr bwMode="auto">
          <a:xfrm>
            <a:off x="214282" y="1643050"/>
            <a:ext cx="278608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museum\Desktop\конкурс музеея2015год\Новая папка\IMG_1868.JPG"/>
          <p:cNvPicPr>
            <a:picLocks noChangeAspect="1" noChangeArrowheads="1"/>
          </p:cNvPicPr>
          <p:nvPr/>
        </p:nvPicPr>
        <p:blipFill>
          <a:blip r:embed="rId4" cstate="print"/>
          <a:srcRect l="22623" r="9510"/>
          <a:stretch>
            <a:fillRect/>
          </a:stretch>
        </p:blipFill>
        <p:spPr bwMode="auto">
          <a:xfrm>
            <a:off x="3286116" y="1571612"/>
            <a:ext cx="2500329" cy="464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museum\Desktop\конкурс музеея2015год\Новая папка\IMG_2140.JPG"/>
          <p:cNvPicPr>
            <a:picLocks noChangeAspect="1" noChangeArrowheads="1"/>
          </p:cNvPicPr>
          <p:nvPr/>
        </p:nvPicPr>
        <p:blipFill>
          <a:blip r:embed="rId5" cstate="print"/>
          <a:srcRect l="22533" r="23072" b="14583"/>
          <a:stretch>
            <a:fillRect/>
          </a:stretch>
        </p:blipFill>
        <p:spPr bwMode="auto">
          <a:xfrm>
            <a:off x="6286512" y="1571612"/>
            <a:ext cx="2428892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214546" y="1071546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Общий вид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14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20" y="1000108"/>
            <a:ext cx="850112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719138" algn="l"/>
              </a:tabLs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Стенд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«Герои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России»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о студентах Героях России, погибших в Чечне </a:t>
            </a:r>
          </a:p>
          <a:p>
            <a:pPr algn="just" eaLnBrk="0" hangingPunct="0">
              <a:tabLst>
                <a:tab pos="719138" algn="l"/>
              </a:tabLst>
            </a:pPr>
            <a:r>
              <a:rPr lang="ru-RU" dirty="0" smtClean="0">
                <a:cs typeface="Times New Roman" pitchFamily="18" charset="0"/>
              </a:rPr>
              <a:t>Алексей Отческих - </a:t>
            </a:r>
            <a:r>
              <a:rPr lang="ru-RU" dirty="0" smtClean="0"/>
              <a:t>выпускник 1991 года по специальности «Подземная разработка угольных месторождений»</a:t>
            </a:r>
            <a:endParaRPr lang="ru-RU" dirty="0" smtClean="0">
              <a:cs typeface="Times New Roman" pitchFamily="18" charset="0"/>
            </a:endParaRPr>
          </a:p>
          <a:p>
            <a:pPr algn="just" eaLnBrk="0" hangingPunct="0">
              <a:tabLst>
                <a:tab pos="719138" algn="l"/>
              </a:tabLst>
            </a:pPr>
            <a:r>
              <a:rPr lang="ru-RU" dirty="0" smtClean="0">
                <a:cs typeface="Times New Roman" pitchFamily="18" charset="0"/>
              </a:rPr>
              <a:t>Стас </a:t>
            </a:r>
            <a:r>
              <a:rPr lang="ru-RU" dirty="0" err="1" smtClean="0">
                <a:cs typeface="Times New Roman" pitchFamily="18" charset="0"/>
              </a:rPr>
              <a:t>Амелин</a:t>
            </a:r>
            <a:r>
              <a:rPr lang="ru-RU" dirty="0" smtClean="0">
                <a:cs typeface="Times New Roman" pitchFamily="18" charset="0"/>
              </a:rPr>
              <a:t> - </a:t>
            </a:r>
            <a:r>
              <a:rPr lang="ru-RU" dirty="0" smtClean="0"/>
              <a:t>выпускник 1993 года по специальности «Горная электромеханика»</a:t>
            </a:r>
            <a:endParaRPr lang="ru-RU" dirty="0" smtClean="0">
              <a:cs typeface="Times New Roman" pitchFamily="18" charset="0"/>
            </a:endParaRPr>
          </a:p>
          <a:p>
            <a:pPr algn="just" eaLnBrk="0" hangingPunct="0">
              <a:tabLst>
                <a:tab pos="719138" algn="l"/>
              </a:tabLst>
            </a:pPr>
            <a:endParaRPr lang="ru-RU" b="1" dirty="0" smtClean="0">
              <a:cs typeface="Times New Roman" pitchFamily="18" charset="0"/>
            </a:endParaRPr>
          </a:p>
          <a:p>
            <a:pPr algn="just" eaLnBrk="0" hangingPunct="0">
              <a:tabLst>
                <a:tab pos="719138" algn="l"/>
              </a:tabLst>
            </a:pPr>
            <a:r>
              <a:rPr lang="ru-RU" b="1" dirty="0" smtClean="0">
                <a:cs typeface="Times New Roman" pitchFamily="18" charset="0"/>
              </a:rPr>
              <a:t>Стенд «В памяти нашей…»  </a:t>
            </a:r>
            <a:r>
              <a:rPr lang="ru-RU" dirty="0" smtClean="0">
                <a:cs typeface="Times New Roman" pitchFamily="18" charset="0"/>
              </a:rPr>
              <a:t>о студентах участниках военных действий и трагически погибших в Чечне, имеющих правительственные награды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Евгений Никитенко – студент гр. СГП-91, который </a:t>
            </a:r>
            <a:r>
              <a:rPr lang="ru-RU" dirty="0" smtClean="0"/>
              <a:t>умер от ран 4 февраля 1995 года в госпитале в городе Ростове. Награждён медалью «За Отвагу». Указ Президента РФ от 13. 04. 95 года (посмертно). </a:t>
            </a:r>
          </a:p>
          <a:p>
            <a:pPr algn="just" eaLnBrk="0" hangingPunct="0">
              <a:tabLst>
                <a:tab pos="719138" algn="l"/>
              </a:tabLst>
            </a:pPr>
            <a:r>
              <a:rPr lang="ru-RU" dirty="0" smtClean="0">
                <a:cs typeface="Times New Roman" pitchFamily="18" charset="0"/>
              </a:rPr>
              <a:t>Дмитрий Климов -  студент гр. 1ПРУМ-90, который погиб </a:t>
            </a:r>
            <a:r>
              <a:rPr lang="ru-RU" dirty="0" smtClean="0"/>
              <a:t>2 февраля 1995 года. Награждён орденом «Мужества». Указ президента РФ от 13. 04. 1995 года (посмертно).</a:t>
            </a:r>
          </a:p>
          <a:p>
            <a:pPr algn="just" eaLnBrk="0" hangingPunct="0">
              <a:tabLst>
                <a:tab pos="719138" algn="l"/>
              </a:tabLst>
            </a:pPr>
            <a:endParaRPr lang="ru-RU" dirty="0" smtClean="0">
              <a:cs typeface="Times New Roman" pitchFamily="18" charset="0"/>
            </a:endParaRPr>
          </a:p>
        </p:txBody>
      </p:sp>
      <p:pic>
        <p:nvPicPr>
          <p:cNvPr id="6" name="Picture 2" descr="C:\Users\museum\Desktop\конкурс музеея2015год\Новая папка\IMG_1933.JPG"/>
          <p:cNvPicPr>
            <a:picLocks noChangeAspect="1" noChangeArrowheads="1"/>
          </p:cNvPicPr>
          <p:nvPr/>
        </p:nvPicPr>
        <p:blipFill>
          <a:blip r:embed="rId3" cstate="print"/>
          <a:srcRect l="5225" t="3922" r="8569" b="9803"/>
          <a:stretch>
            <a:fillRect/>
          </a:stretch>
        </p:blipFill>
        <p:spPr bwMode="auto">
          <a:xfrm rot="21285005">
            <a:off x="5157281" y="4558817"/>
            <a:ext cx="1364038" cy="191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museum\Desktop\конкурс музеея2015год\Новая папка\IMG_1868.JPG"/>
          <p:cNvPicPr>
            <a:picLocks noChangeAspect="1" noChangeArrowheads="1"/>
          </p:cNvPicPr>
          <p:nvPr/>
        </p:nvPicPr>
        <p:blipFill>
          <a:blip r:embed="rId4" cstate="print"/>
          <a:srcRect l="22623" r="9510"/>
          <a:stretch>
            <a:fillRect/>
          </a:stretch>
        </p:blipFill>
        <p:spPr bwMode="auto">
          <a:xfrm>
            <a:off x="6500826" y="4429132"/>
            <a:ext cx="1296437" cy="209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museum\Desktop\конкурс музеея2015год\Новая папка\IMG_2140.JPG"/>
          <p:cNvPicPr>
            <a:picLocks noChangeAspect="1" noChangeArrowheads="1"/>
          </p:cNvPicPr>
          <p:nvPr/>
        </p:nvPicPr>
        <p:blipFill>
          <a:blip r:embed="rId5" cstate="print"/>
          <a:srcRect l="22533" r="23072" b="14583"/>
          <a:stretch>
            <a:fillRect/>
          </a:stretch>
        </p:blipFill>
        <p:spPr bwMode="auto">
          <a:xfrm rot="626349">
            <a:off x="7770710" y="4522481"/>
            <a:ext cx="1207579" cy="193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15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62" y="642918"/>
            <a:ext cx="778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2.5 История открытия техникума </a:t>
            </a:r>
          </a:p>
        </p:txBody>
      </p:sp>
      <p:pic>
        <p:nvPicPr>
          <p:cNvPr id="6" name="Picture 2" descr="F:\Музей4\DSC09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8429684" cy="481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85918" y="1000108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Общий вид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16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44" y="1000108"/>
            <a:ext cx="864399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Стенд 1 «Горный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техникум» </a:t>
            </a:r>
            <a:r>
              <a:rPr lang="ru-RU" sz="2000" dirty="0" smtClean="0">
                <a:cs typeface="Times New Roman" pitchFamily="18" charset="0"/>
              </a:rPr>
              <a:t>- </a:t>
            </a:r>
            <a:r>
              <a:rPr lang="ru-RU" sz="2000" dirty="0">
                <a:cs typeface="Times New Roman" pitchFamily="18" charset="0"/>
              </a:rPr>
              <a:t>история открытия техникума (копии архивных документов, история зданий, в которых проходил учебный процесс, первые дипломы, выданные студентам в 1932 г)</a:t>
            </a:r>
          </a:p>
          <a:p>
            <a:pPr algn="just" eaLnBrk="0" hangingPunct="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Стенд 2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Директора техникума»  </a:t>
            </a:r>
            <a:r>
              <a:rPr lang="ru-RU" sz="2000" dirty="0">
                <a:cs typeface="Times New Roman" pitchFamily="18" charset="0"/>
              </a:rPr>
              <a:t>- материал о директорах, работающих в техникуме</a:t>
            </a:r>
          </a:p>
          <a:p>
            <a:pPr algn="just" eaLnBrk="0" hangingPunct="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Стенд 3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Наука и рационализация» </a:t>
            </a:r>
            <a:r>
              <a:rPr lang="ru-RU" sz="2000" dirty="0">
                <a:cs typeface="Times New Roman" pitchFamily="18" charset="0"/>
              </a:rPr>
              <a:t>-  роль наших выпускников в развитии угольной промышленности, их вклад в науку  (воспоминания, архивные документы)</a:t>
            </a:r>
          </a:p>
          <a:p>
            <a:pPr algn="just" eaLnBrk="0" hangingPunct="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Стенд 4  «Вечернее и  заочное отделения»</a:t>
            </a:r>
            <a:r>
              <a:rPr lang="ru-RU" sz="2000" dirty="0">
                <a:cs typeface="Times New Roman" pitchFamily="18" charset="0"/>
              </a:rPr>
              <a:t>  - развитие данных отделений (материал о заведующих отделений, фотографии разных лет, студенческая жизнь того времени</a:t>
            </a:r>
            <a:r>
              <a:rPr lang="ru-RU" sz="2000" dirty="0" smtClean="0">
                <a:cs typeface="Times New Roman" pitchFamily="18" charset="0"/>
              </a:rPr>
              <a:t>)</a:t>
            </a:r>
          </a:p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Стенд 5 «Золотой фонд»</a:t>
            </a:r>
            <a:r>
              <a:rPr lang="ru-RU" sz="2000" dirty="0" smtClean="0">
                <a:cs typeface="Times New Roman" pitchFamily="18" charset="0"/>
              </a:rPr>
              <a:t>, о преподавателях, оставивших заметный след в истории техникума (фотографии, награды, воспоминания)</a:t>
            </a:r>
          </a:p>
          <a:p>
            <a:pPr eaLnBrk="0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Музей4\DSC09925.JPG"/>
          <p:cNvPicPr>
            <a:picLocks noChangeAspect="1" noChangeArrowheads="1"/>
          </p:cNvPicPr>
          <p:nvPr/>
        </p:nvPicPr>
        <p:blipFill>
          <a:blip r:embed="rId3" cstate="print"/>
          <a:srcRect r="3332"/>
          <a:stretch>
            <a:fillRect/>
          </a:stretch>
        </p:blipFill>
        <p:spPr bwMode="auto">
          <a:xfrm>
            <a:off x="6572264" y="4929198"/>
            <a:ext cx="2405079" cy="152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17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72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714356"/>
            <a:ext cx="7858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2.6 «70-лет Победы в Великой Отечественной войне» 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1214422"/>
            <a:ext cx="621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Общий вид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71076" y="6673334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18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1026" name="Picture 2" descr="C:\Users\museum\Desktop\DSC06909.JPG"/>
          <p:cNvPicPr>
            <a:picLocks noChangeAspect="1" noChangeArrowheads="1"/>
          </p:cNvPicPr>
          <p:nvPr/>
        </p:nvPicPr>
        <p:blipFill>
          <a:blip r:embed="rId3" cstate="print"/>
          <a:srcRect t="2930" b="7692"/>
          <a:stretch>
            <a:fillRect/>
          </a:stretch>
        </p:blipFill>
        <p:spPr bwMode="auto">
          <a:xfrm>
            <a:off x="857224" y="1714488"/>
            <a:ext cx="7358114" cy="493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928670"/>
            <a:ext cx="8429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Открыта экспозиция </a:t>
            </a:r>
          </a:p>
          <a:p>
            <a:pPr algn="ctr"/>
            <a:r>
              <a:rPr lang="ru-RU" sz="2400" b="1" dirty="0" smtClean="0">
                <a:cs typeface="Times New Roman" pitchFamily="18" charset="0"/>
              </a:rPr>
              <a:t>«70 – лет Победы в Великой Отечественной войне»</a:t>
            </a:r>
            <a:endParaRPr lang="ru-RU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cs typeface="Times New Roman" pitchFamily="18" charset="0"/>
            </a:endParaRPr>
          </a:p>
          <a:p>
            <a:r>
              <a:rPr lang="ru-RU" sz="2000" b="1" dirty="0" smtClean="0">
                <a:cs typeface="Times New Roman" pitchFamily="18" charset="0"/>
              </a:rPr>
              <a:t>Открытие экспозиции начинается с выставочных планшетов:</a:t>
            </a:r>
            <a:endParaRPr lang="ru-RU" sz="2000" b="1" i="1" dirty="0" smtClean="0">
              <a:cs typeface="Times New Roman" pitchFamily="18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70 лет Победы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студенты техникума на посту №1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студенты техникума в гостях у П.Н. </a:t>
            </a:r>
            <a:r>
              <a:rPr lang="ru-RU" sz="2000" dirty="0" err="1" smtClean="0">
                <a:cs typeface="Times New Roman" pitchFamily="18" charset="0"/>
              </a:rPr>
              <a:t>Балаганского</a:t>
            </a:r>
            <a:r>
              <a:rPr lang="ru-RU" sz="2000" dirty="0" smtClean="0">
                <a:cs typeface="Times New Roman" pitchFamily="18" charset="0"/>
              </a:rPr>
              <a:t>, выпускника техникума 1950 года и участника ВОВ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студент техникума, выпускник 1950 года, А. М. Терехов у кедров, которые высаживаются под его руководством на местах сражений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sz="2000" dirty="0" smtClean="0">
                <a:cs typeface="Times New Roman" pitchFamily="18" charset="0"/>
              </a:rPr>
              <a:t> студент техникума, выпускник 1941 года, Г. П. Лопаткин с однополчанами у мемориала Воинам – сибирякам под Москвой, 2005 год</a:t>
            </a:r>
          </a:p>
          <a:p>
            <a:pPr lvl="0">
              <a:buFont typeface="Arial" pitchFamily="34" charset="0"/>
              <a:buChar char="•"/>
            </a:pPr>
            <a:endParaRPr lang="ru-RU" sz="2000" dirty="0" smtClean="0"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19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7" name="Picture 2" descr="C:\Users\museum\Desktop\DSC06909.JPG"/>
          <p:cNvPicPr>
            <a:picLocks noChangeAspect="1" noChangeArrowheads="1"/>
          </p:cNvPicPr>
          <p:nvPr/>
        </p:nvPicPr>
        <p:blipFill>
          <a:blip r:embed="rId3" cstate="print"/>
          <a:srcRect t="5470" b="57705"/>
          <a:stretch>
            <a:fillRect/>
          </a:stretch>
        </p:blipFill>
        <p:spPr bwMode="auto">
          <a:xfrm>
            <a:off x="5072066" y="5357826"/>
            <a:ext cx="3929090" cy="108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714375"/>
            <a:ext cx="564356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Содержание: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71500" y="1928813"/>
            <a:ext cx="81438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3" action="ppaction://hlinksldjump"/>
              </a:rPr>
              <a:t>Визитная карточка музея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3" action="ppaction://hlinksldjump"/>
              </a:rPr>
              <a:t>………………………………………………………….……… 3</a:t>
            </a:r>
            <a:endParaRPr lang="ru-RU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4" action="ppaction://hlinksldjump"/>
              </a:rPr>
              <a:t>Экспозиционная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4" action="ppaction://hlinksldjump"/>
              </a:rPr>
              <a:t>деятельность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4" action="ppaction://hlinksldjump"/>
              </a:rPr>
              <a:t>………...............................................…...8</a:t>
            </a:r>
            <a:endPara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5" action="ppaction://hlinksldjump"/>
              </a:rPr>
              <a:t>Фондовая деятельность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5" action="ppaction://hlinksldjump"/>
              </a:rPr>
              <a:t>……………………………………………….…………………..24</a:t>
            </a:r>
            <a:endParaRPr lang="ru-RU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6" action="ppaction://hlinksldjump"/>
              </a:rPr>
              <a:t>Просветительская </a:t>
            </a:r>
            <a:r>
              <a:rPr lang="ru-RU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6" action="ppaction://hlinksldjump"/>
              </a:rPr>
              <a:t>деятельность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6" action="ppaction://hlinksldjump"/>
              </a:rPr>
              <a:t>…….................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6" action="ppaction://hlinksldjump"/>
              </a:rPr>
              <a:t>....................................32</a:t>
            </a:r>
            <a:endParaRPr lang="ru-RU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buFont typeface="Arial" charset="0"/>
              <a:buChar char="•"/>
              <a:defRPr/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  <a:defRPr/>
            </a:pP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86776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1000108"/>
            <a:ext cx="86440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Стенды «70 – лет Победы в Великой Отечественной войне»</a:t>
            </a:r>
          </a:p>
          <a:p>
            <a:pPr algn="just"/>
            <a:r>
              <a:rPr lang="ru-RU" sz="2000" b="1" dirty="0" smtClean="0">
                <a:cs typeface="Times New Roman" pitchFamily="18" charset="0"/>
              </a:rPr>
              <a:t>Стенд 6 «Этот день мы приближали, как  могли»</a:t>
            </a:r>
            <a:r>
              <a:rPr lang="ru-RU" sz="2000" dirty="0" smtClean="0">
                <a:cs typeface="Times New Roman" pitchFamily="18" charset="0"/>
              </a:rPr>
              <a:t> о работниках и студентах, участниках ВОВ. Их воспоминания и жизненный путь после войны. </a:t>
            </a:r>
          </a:p>
          <a:p>
            <a:pPr algn="just"/>
            <a:r>
              <a:rPr lang="ru-RU" sz="2000" b="1" dirty="0" smtClean="0">
                <a:cs typeface="Times New Roman" pitchFamily="18" charset="0"/>
              </a:rPr>
              <a:t>Стенд 7 «Студенты техникума - Герои Советского Союза» - </a:t>
            </a:r>
            <a:r>
              <a:rPr lang="ru-RU" sz="2000" dirty="0" smtClean="0">
                <a:cs typeface="Times New Roman" pitchFamily="18" charset="0"/>
              </a:rPr>
              <a:t>материал о студентах участниках ВОВ, героях Советского Союза.</a:t>
            </a:r>
          </a:p>
          <a:p>
            <a:pPr algn="just"/>
            <a:r>
              <a:rPr lang="ru-RU" sz="2000" b="1" dirty="0" smtClean="0">
                <a:cs typeface="Times New Roman" pitchFamily="18" charset="0"/>
              </a:rPr>
              <a:t>Стенд 8 «Труженики тыла вспоминают»</a:t>
            </a:r>
            <a:r>
              <a:rPr lang="ru-RU" sz="2000" dirty="0" smtClean="0">
                <a:cs typeface="Times New Roman" pitchFamily="18" charset="0"/>
              </a:rPr>
              <a:t> о работниках, оставшихся в тылу, работающих  в военные годы. (собраны документы, фотографии, воспоминания). </a:t>
            </a:r>
          </a:p>
          <a:p>
            <a:pPr algn="just"/>
            <a:r>
              <a:rPr lang="ru-RU" sz="2000" b="1" dirty="0" smtClean="0">
                <a:cs typeface="Times New Roman" pitchFamily="18" charset="0"/>
              </a:rPr>
              <a:t>Стенд 9 «Детство, опаленное войной» - </a:t>
            </a:r>
            <a:r>
              <a:rPr lang="ru-RU" sz="2000" dirty="0" smtClean="0">
                <a:cs typeface="Times New Roman" pitchFamily="18" charset="0"/>
              </a:rPr>
              <a:t>материал о работниках техникума, которые  родились в предвоенные или военные годы. Собраны их фотографии и воспоминания.</a:t>
            </a:r>
          </a:p>
          <a:p>
            <a:pPr algn="just"/>
            <a:r>
              <a:rPr lang="ru-RU" sz="2000" b="1" dirty="0" smtClean="0">
                <a:cs typeface="Times New Roman" pitchFamily="18" charset="0"/>
              </a:rPr>
              <a:t>Стенд 10 «Помним.Чтим»</a:t>
            </a:r>
            <a:r>
              <a:rPr lang="ru-RU" sz="2000" dirty="0" smtClean="0">
                <a:cs typeface="Times New Roman" pitchFamily="18" charset="0"/>
              </a:rPr>
              <a:t> - рассказывает о мероприятиях в техникуме, посвященных военной тематике  (фотографии, воспоминания).</a:t>
            </a:r>
          </a:p>
          <a:p>
            <a:pPr lvl="0"/>
            <a:r>
              <a:rPr lang="ru-RU" sz="2000" dirty="0" smtClean="0">
                <a:cs typeface="Times New Roman" pitchFamily="18" charset="0"/>
              </a:rPr>
              <a:t>К стендам в витринах подобран архивный, исследовательский материал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20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7" name="Picture 2" descr="C:\Users\museum\Desktop\DSC06909.JPG"/>
          <p:cNvPicPr>
            <a:picLocks noChangeAspect="1" noChangeArrowheads="1"/>
          </p:cNvPicPr>
          <p:nvPr/>
        </p:nvPicPr>
        <p:blipFill>
          <a:blip r:embed="rId3" cstate="print"/>
          <a:srcRect t="2930" b="7692"/>
          <a:stretch>
            <a:fillRect/>
          </a:stretch>
        </p:blipFill>
        <p:spPr bwMode="auto">
          <a:xfrm>
            <a:off x="7072330" y="5357826"/>
            <a:ext cx="1714512" cy="114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571500"/>
            <a:ext cx="8572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2.7 Новые экспозиции музея</a:t>
            </a:r>
            <a:r>
              <a:rPr lang="ru-RU" sz="2400" b="1" dirty="0" smtClean="0"/>
              <a:t>   </a:t>
            </a:r>
            <a:endParaRPr lang="ru-RU" sz="2400" b="1" dirty="0"/>
          </a:p>
        </p:txBody>
      </p:sp>
      <p:pic>
        <p:nvPicPr>
          <p:cNvPr id="6146" name="Picture 2" descr="C:\Users\museum\Desktop\конкурс музеея2015год\Новая папка\IMG_1899.JPG"/>
          <p:cNvPicPr>
            <a:picLocks noChangeAspect="1" noChangeArrowheads="1"/>
          </p:cNvPicPr>
          <p:nvPr/>
        </p:nvPicPr>
        <p:blipFill>
          <a:blip r:embed="rId3" cstate="print"/>
          <a:srcRect r="3532"/>
          <a:stretch>
            <a:fillRect/>
          </a:stretch>
        </p:blipFill>
        <p:spPr bwMode="auto">
          <a:xfrm>
            <a:off x="6500826" y="4000504"/>
            <a:ext cx="2478442" cy="185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museum\Desktop\конкурс музеея2015год\Новая папка\IMG_1876.JPG"/>
          <p:cNvPicPr>
            <a:picLocks noChangeAspect="1" noChangeArrowheads="1"/>
          </p:cNvPicPr>
          <p:nvPr/>
        </p:nvPicPr>
        <p:blipFill>
          <a:blip r:embed="rId4" cstate="print"/>
          <a:srcRect t="6098" r="4878"/>
          <a:stretch>
            <a:fillRect/>
          </a:stretch>
        </p:blipFill>
        <p:spPr bwMode="auto">
          <a:xfrm>
            <a:off x="6477566" y="1000108"/>
            <a:ext cx="251196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museum\Desktop\конкурс музеея2015год\Новая папка\IMG_1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071546"/>
            <a:ext cx="5286466" cy="278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786190"/>
            <a:ext cx="650082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Музею присвоено имя директора техникума Владимира Александровича Муромцева, работающего с 1988 по 2008 годы.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 музее собраны личные вещи, награды, подаренные родственниками, создана экспозиция, раскрывающая жизненный путь В.А.Муромцева. Поисковая группа на основе собранного материала, оформила папки по разным направлениям его деятельности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5996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21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04" y="714356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2.8 Выставки, проведенные в музее 2014 г.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9217" name="Picture 1" descr="C:\Users\museum\Desktop\конкурс музеея2015год\Новая папка\IMG_1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071834" cy="232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museum\Desktop\конкурс музеея2015год\Новая папка\IMG_1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142984"/>
            <a:ext cx="324470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museum\Desktop\конкурс музеея2015год\Новая папка\IMG_1884.JPG"/>
          <p:cNvPicPr>
            <a:picLocks noChangeAspect="1" noChangeArrowheads="1"/>
          </p:cNvPicPr>
          <p:nvPr/>
        </p:nvPicPr>
        <p:blipFill>
          <a:blip r:embed="rId5" cstate="print"/>
          <a:srcRect t="40039"/>
          <a:stretch>
            <a:fillRect/>
          </a:stretch>
        </p:blipFill>
        <p:spPr bwMode="auto">
          <a:xfrm>
            <a:off x="1285852" y="4214818"/>
            <a:ext cx="6643734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museum\Desktop\конкурс музеея2015год\МУЗЕЙ - фйото\IMG_2286.JPG"/>
          <p:cNvPicPr>
            <a:picLocks noChangeAspect="1" noChangeArrowheads="1"/>
          </p:cNvPicPr>
          <p:nvPr/>
        </p:nvPicPr>
        <p:blipFill>
          <a:blip r:embed="rId6" cstate="print"/>
          <a:srcRect l="6029" t="4119" r="12894" b="7241"/>
          <a:stretch>
            <a:fillRect/>
          </a:stretch>
        </p:blipFill>
        <p:spPr bwMode="auto">
          <a:xfrm rot="5400000">
            <a:off x="3373491" y="1412799"/>
            <a:ext cx="2357454" cy="210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28596" y="3643314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Наши выпускники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8794" y="3643314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Горное отделение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68" y="3643314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История техникума в фотографиях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7884" y="3643314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Летопись жизни в фотографиях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9520" y="357187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Владимир Александрович Муромцев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0232" y="6143644"/>
            <a:ext cx="528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Материал, собранный группой «Поиск»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22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pic>
        <p:nvPicPr>
          <p:cNvPr id="8193" name="Picture 1" descr="C:\Users\museum\Desktop\конкурс музеея2015год\IMG_9883.JPG"/>
          <p:cNvPicPr>
            <a:picLocks noChangeAspect="1" noChangeArrowheads="1"/>
          </p:cNvPicPr>
          <p:nvPr/>
        </p:nvPicPr>
        <p:blipFill>
          <a:blip r:embed="rId3" cstate="print"/>
          <a:srcRect l="8483" r="4697"/>
          <a:stretch>
            <a:fillRect/>
          </a:stretch>
        </p:blipFill>
        <p:spPr bwMode="auto">
          <a:xfrm>
            <a:off x="500033" y="1071546"/>
            <a:ext cx="3764783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357290" y="571480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2.9 Выставки, проведенные в музее 2014 году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t="3857" r="1660" b="3857"/>
          <a:stretch>
            <a:fillRect/>
          </a:stretch>
        </p:blipFill>
        <p:spPr bwMode="auto">
          <a:xfrm>
            <a:off x="428596" y="3786190"/>
            <a:ext cx="3857652" cy="267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t="3857" r="1660" b="3857"/>
          <a:stretch>
            <a:fillRect/>
          </a:stretch>
        </p:blipFill>
        <p:spPr bwMode="auto">
          <a:xfrm>
            <a:off x="4643438" y="3714752"/>
            <a:ext cx="3937053" cy="2725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museum\Desktop\конкурс музеея2015год\Новая папка\IMG_2152.JPG"/>
          <p:cNvPicPr>
            <a:picLocks noChangeAspect="1" noChangeArrowheads="1"/>
          </p:cNvPicPr>
          <p:nvPr/>
        </p:nvPicPr>
        <p:blipFill>
          <a:blip r:embed="rId6" cstate="print"/>
          <a:srcRect t="21633" r="8571" b="22856"/>
          <a:stretch>
            <a:fillRect/>
          </a:stretch>
        </p:blipFill>
        <p:spPr bwMode="auto">
          <a:xfrm>
            <a:off x="4786314" y="1214422"/>
            <a:ext cx="3644345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71472" y="3286124"/>
            <a:ext cx="1643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Труженики тыла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3108" y="3214686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История техникума </a:t>
            </a:r>
          </a:p>
          <a:p>
            <a:pPr algn="ctr"/>
            <a:r>
              <a:rPr lang="ru-RU" sz="1200" dirty="0" smtClean="0">
                <a:cs typeface="Times New Roman" pitchFamily="18" charset="0"/>
              </a:rPr>
              <a:t>в фотографиях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9190" y="3214686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Выставка книг о роли Кузбасса </a:t>
            </a:r>
          </a:p>
          <a:p>
            <a:pPr algn="ctr"/>
            <a:r>
              <a:rPr lang="ru-RU" sz="1200" dirty="0" smtClean="0">
                <a:cs typeface="Times New Roman" pitchFamily="18" charset="0"/>
              </a:rPr>
              <a:t>в Великой Отечественной войне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23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642918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Фондовая деятельность музея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2" descr="F:\Музей4\DSC09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370176" cy="482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F:\Музей4\DSC09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14422"/>
            <a:ext cx="4143404" cy="2491400"/>
          </a:xfrm>
          <a:prstGeom prst="rect">
            <a:avLst/>
          </a:prstGeom>
          <a:ln>
            <a:solidFill>
              <a:srgbClr val="00B050"/>
            </a:solidFill>
          </a:ln>
          <a:effectLst>
            <a:softEdge rad="112500"/>
          </a:effectLst>
        </p:spPr>
      </p:pic>
      <p:pic>
        <p:nvPicPr>
          <p:cNvPr id="8" name="Picture 2" descr="C:\Users\museum\Desktop\Музей КГТТ\IMG_1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714752"/>
            <a:ext cx="4071966" cy="2428892"/>
          </a:xfrm>
          <a:prstGeom prst="rect">
            <a:avLst/>
          </a:prstGeom>
          <a:ln>
            <a:solidFill>
              <a:srgbClr val="00B050"/>
            </a:solidFill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085390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24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642918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3.1 Основные фонды музея за 2014 год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37890" name="Picture 2" descr="C:\Users\museum\Desktop\конкурс музеея2015год\Новая папка\IMG_1859.JPG"/>
          <p:cNvPicPr>
            <a:picLocks noChangeAspect="1" noChangeArrowheads="1"/>
          </p:cNvPicPr>
          <p:nvPr/>
        </p:nvPicPr>
        <p:blipFill>
          <a:blip r:embed="rId3" cstate="print"/>
          <a:srcRect t="20833" r="68207" b="39583"/>
          <a:stretch>
            <a:fillRect/>
          </a:stretch>
        </p:blipFill>
        <p:spPr bwMode="auto">
          <a:xfrm>
            <a:off x="285720" y="1357298"/>
            <a:ext cx="1928826" cy="2469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C:\Users\museum\Desktop\конкурс музеея2015год\Новая папка\IMG_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357298"/>
            <a:ext cx="478634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5" descr="C:\Users\museum\Desktop\конкурс музеея2015год\Новая папка\IMG_1881.JPG"/>
          <p:cNvPicPr>
            <a:picLocks noChangeAspect="1" noChangeArrowheads="1"/>
          </p:cNvPicPr>
          <p:nvPr/>
        </p:nvPicPr>
        <p:blipFill>
          <a:blip r:embed="rId5" cstate="print"/>
          <a:srcRect l="74219" t="51500" r="8594" b="24503"/>
          <a:stretch>
            <a:fillRect/>
          </a:stretch>
        </p:blipFill>
        <p:spPr bwMode="auto">
          <a:xfrm>
            <a:off x="214282" y="4214818"/>
            <a:ext cx="235745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C:\Users\museum\Desktop\конкурс музеея2015год\Новая папка\IMG_1899.JPG"/>
          <p:cNvPicPr>
            <a:picLocks noChangeAspect="1" noChangeArrowheads="1"/>
          </p:cNvPicPr>
          <p:nvPr/>
        </p:nvPicPr>
        <p:blipFill>
          <a:blip r:embed="rId6" cstate="print"/>
          <a:srcRect r="2913"/>
          <a:stretch>
            <a:fillRect/>
          </a:stretch>
        </p:blipFill>
        <p:spPr bwMode="auto">
          <a:xfrm>
            <a:off x="6286512" y="4214818"/>
            <a:ext cx="2500330" cy="165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museum\Desktop\конкурс музеея2015год\Новая папка\IMG_1876.JPG"/>
          <p:cNvPicPr>
            <a:picLocks noChangeAspect="1" noChangeArrowheads="1"/>
          </p:cNvPicPr>
          <p:nvPr/>
        </p:nvPicPr>
        <p:blipFill>
          <a:blip r:embed="rId7" cstate="print"/>
          <a:srcRect l="5555" t="7291" r="12500"/>
          <a:stretch>
            <a:fillRect/>
          </a:stretch>
        </p:blipFill>
        <p:spPr bwMode="auto">
          <a:xfrm>
            <a:off x="7072330" y="1357298"/>
            <a:ext cx="1643042" cy="2478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14282" y="3857628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Пиджак шахтера 1947 г.  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0298" y="3786190"/>
            <a:ext cx="4429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Личные вещи В.А. Муромцева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0892" y="3786190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Костюм и рабочий кейс В.А. Муромцева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12" y="5857892"/>
            <a:ext cx="2500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Награды В.А. Муромцева</a:t>
            </a:r>
            <a:endParaRPr lang="ru-RU" sz="1200" dirty="0">
              <a:cs typeface="Times New Roman" pitchFamily="18" charset="0"/>
            </a:endParaRPr>
          </a:p>
        </p:txBody>
      </p:sp>
      <p:pic>
        <p:nvPicPr>
          <p:cNvPr id="5123" name="Picture 3" descr="C:\Users\museum\Desktop\конкурс музеея2015год\Новая папка\IMG_21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4143380"/>
            <a:ext cx="300039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143240" y="5929330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Видеокамера и фотоаппарат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5929330"/>
            <a:ext cx="228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cs typeface="Times New Roman" pitchFamily="18" charset="0"/>
              </a:rPr>
              <a:t>Магнитофон</a:t>
            </a:r>
            <a:endParaRPr lang="ru-RU" sz="1200" dirty="0"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25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04" y="642918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3.2 Вспомогательные фонды музея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6146" name="Picture 2" descr="C:\Users\museum\Desktop\конкурс музеея2015год\Новая папка\IMG_2156.JPG"/>
          <p:cNvPicPr>
            <a:picLocks noChangeAspect="1" noChangeArrowheads="1"/>
          </p:cNvPicPr>
          <p:nvPr/>
        </p:nvPicPr>
        <p:blipFill>
          <a:blip r:embed="rId3" cstate="print"/>
          <a:srcRect l="2343" t="8333" r="3125" b="6250"/>
          <a:stretch>
            <a:fillRect/>
          </a:stretch>
        </p:blipFill>
        <p:spPr bwMode="auto">
          <a:xfrm>
            <a:off x="214282" y="1190608"/>
            <a:ext cx="4000528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museum\Desktop\конкурс музеея2015год\Новая папка\IMG_2130.JPG"/>
          <p:cNvPicPr>
            <a:picLocks noChangeAspect="1" noChangeArrowheads="1"/>
          </p:cNvPicPr>
          <p:nvPr/>
        </p:nvPicPr>
        <p:blipFill>
          <a:blip r:embed="rId4" cstate="print"/>
          <a:srcRect b="12500"/>
          <a:stretch>
            <a:fillRect/>
          </a:stretch>
        </p:blipFill>
        <p:spPr bwMode="auto">
          <a:xfrm>
            <a:off x="4929190" y="3857628"/>
            <a:ext cx="3775996" cy="2409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museum\Desktop\конкурс музеея2015год\Новая папка\IMG_2134.JPG"/>
          <p:cNvPicPr>
            <a:picLocks noChangeAspect="1" noChangeArrowheads="1"/>
          </p:cNvPicPr>
          <p:nvPr/>
        </p:nvPicPr>
        <p:blipFill>
          <a:blip r:embed="rId5" cstate="print"/>
          <a:srcRect t="7291" b="28125"/>
          <a:stretch>
            <a:fillRect/>
          </a:stretch>
        </p:blipFill>
        <p:spPr bwMode="auto">
          <a:xfrm>
            <a:off x="214282" y="3828224"/>
            <a:ext cx="4714908" cy="245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museum\Desktop\конкурс музеея2015год\Новая папка\IMG_2135.JPG"/>
          <p:cNvPicPr>
            <a:picLocks noChangeAspect="1" noChangeArrowheads="1"/>
          </p:cNvPicPr>
          <p:nvPr/>
        </p:nvPicPr>
        <p:blipFill>
          <a:blip r:embed="rId6" cstate="print"/>
          <a:srcRect t="15625" b="10416"/>
          <a:stretch>
            <a:fillRect/>
          </a:stretch>
        </p:blipFill>
        <p:spPr bwMode="auto">
          <a:xfrm>
            <a:off x="4214810" y="1214422"/>
            <a:ext cx="4429156" cy="25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26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1071546"/>
            <a:ext cx="871543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0" dirty="0" smtClean="0">
                <a:cs typeface="Times New Roman" pitchFamily="18" charset="0"/>
              </a:rPr>
              <a:t>Фонды музея – </a:t>
            </a:r>
            <a:r>
              <a:rPr lang="ru-RU" dirty="0" smtClean="0">
                <a:cs typeface="Times New Roman" pitchFamily="18" charset="0"/>
              </a:rPr>
              <a:t>757</a:t>
            </a:r>
            <a:r>
              <a:rPr lang="ru-RU" b="0" dirty="0" smtClean="0">
                <a:cs typeface="Times New Roman" pitchFamily="18" charset="0"/>
              </a:rPr>
              <a:t> экспонатов , из них основных – 380</a:t>
            </a:r>
          </a:p>
          <a:p>
            <a:pPr algn="just">
              <a:defRPr/>
            </a:pPr>
            <a:r>
              <a:rPr lang="ru-RU" b="0" dirty="0" smtClean="0">
                <a:cs typeface="Times New Roman" pitchFamily="18" charset="0"/>
              </a:rPr>
              <a:t>Состав музейного фонда: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b="0" dirty="0" smtClean="0">
                <a:cs typeface="Times New Roman" pitchFamily="18" charset="0"/>
              </a:rPr>
              <a:t> Вещественные источники – орудия труда шахтеров, стол и кресло директора, пишущая машинка 50-х – 70-х годов, арифмометр, картины, подаренные бывшими студентами, знамёна, полученные техникумом, технические средства обучения 60-х – 90-х годов,  макеты, статуэтки, телефон, пиджаки, награды, очки, кейс, камера, фотоаппарат, гранатомёт, форма воина российской армии, мемориальные доски, медаль «За особый вклад и развитие Кузбасса», награды и личные вещи ветеранов войн, ветеранов – преподавателей, земля привезенная с мест боев ВОВ.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b="0" dirty="0" smtClean="0">
                <a:cs typeface="Times New Roman" pitchFamily="18" charset="0"/>
              </a:rPr>
              <a:t> Письменные источники – это документы участников ВОВ, локальных войн, преподавателей – ветеранов техникума. Зачётные книжки и дипломы, книги, подаренные ветеранами – шахтёрами, ветеранами города, преподавателями, комсомольские, профсоюзные и партийные билеты, </a:t>
            </a:r>
            <a:r>
              <a:rPr lang="ru-RU" b="0" dirty="0" err="1" smtClean="0">
                <a:cs typeface="Times New Roman" pitchFamily="18" charset="0"/>
              </a:rPr>
              <a:t>паспарта</a:t>
            </a:r>
            <a:r>
              <a:rPr lang="ru-RU" b="0" dirty="0" smtClean="0">
                <a:cs typeface="Times New Roman" pitchFamily="18" charset="0"/>
              </a:rPr>
              <a:t>, письма, марки, учебные тетради.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dirty="0" smtClean="0">
                <a:cs typeface="Times New Roman" pitchFamily="18" charset="0"/>
              </a:rPr>
              <a:t>Фото-источники – фотографии преподавателей, студентов, шахтеров, фрагменты работы в шахтах, встреч с ветеранами, мероприятий проводимых в музее.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dirty="0" smtClean="0">
                <a:cs typeface="Times New Roman" pitchFamily="18" charset="0"/>
              </a:rPr>
              <a:t> Кино-источники – диапозитивы, магнитные ленты, видео кассеты, компактные диски, </a:t>
            </a:r>
            <a:r>
              <a:rPr lang="ru-RU" dirty="0" err="1" smtClean="0">
                <a:cs typeface="Times New Roman" pitchFamily="18" charset="0"/>
              </a:rPr>
              <a:t>мультимедийные</a:t>
            </a:r>
            <a:r>
              <a:rPr lang="ru-RU" dirty="0" smtClean="0">
                <a:cs typeface="Times New Roman" pitchFamily="18" charset="0"/>
              </a:rPr>
              <a:t> презентации, проведённых мероприятий.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27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1670" y="1000108"/>
            <a:ext cx="47863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cs typeface="Times New Roman" pitchFamily="18" charset="0"/>
              </a:rPr>
              <a:t>Основной вклад в пополнении фонда музея в 2014 г. осуществилось за счет передачи личных вещей В.А. Муромцева его родственниками.</a:t>
            </a:r>
          </a:p>
          <a:p>
            <a:pPr indent="457200" algn="just"/>
            <a:r>
              <a:rPr lang="ru-RU" dirty="0" smtClean="0">
                <a:cs typeface="Times New Roman" pitchFamily="18" charset="0"/>
              </a:rPr>
              <a:t>Городской и  районный совет ветеранов передали  книги, раскрывающие историю ВОВ, роль Кузбасса, района, пополнив библиотеку музея. Руководитель </a:t>
            </a:r>
            <a:r>
              <a:rPr lang="ru-RU" dirty="0" err="1" smtClean="0">
                <a:cs typeface="Times New Roman" pitchFamily="18" charset="0"/>
              </a:rPr>
              <a:t>физвоспитания</a:t>
            </a:r>
            <a:r>
              <a:rPr lang="ru-RU" dirty="0" smtClean="0">
                <a:cs typeface="Times New Roman" pitchFamily="18" charset="0"/>
              </a:rPr>
              <a:t> С.И. Русских передал в музей спортивную майку Евгения Никитенко, погибшего в Чечне. Климова Любовь Ивановна, передала в музей детские фотографии Димы. Председатель совета ветеранов техникума В. А. </a:t>
            </a:r>
            <a:r>
              <a:rPr lang="ru-RU" dirty="0" err="1" smtClean="0">
                <a:cs typeface="Times New Roman" pitchFamily="18" charset="0"/>
              </a:rPr>
              <a:t>Касицина</a:t>
            </a:r>
            <a:r>
              <a:rPr lang="ru-RU" dirty="0" smtClean="0">
                <a:cs typeface="Times New Roman" pitchFamily="18" charset="0"/>
              </a:rPr>
              <a:t> передала в дар музея пиджак своего отца – заслуженного шахтера 1947 года с наградой, которые носили шахтеры. Н.А. Орлов, много лет  проработавший в техникуме, передал музею фотографии, раскрывающие разные направления деятельности коллектива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4098" name="Picture 2" descr="F:\23.12 Открытие музея\IMG_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71546"/>
            <a:ext cx="1836947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museum\Desktop\конкурс музеея2015год\Новая папка\IMG_2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786322"/>
            <a:ext cx="1990914" cy="1387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museum\Desktop\конкурс музеея2015год\Новая папка\2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071546"/>
            <a:ext cx="2000232" cy="141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museum\Desktop\конкурс музеея2015год\Новая папка\IMG_2138.JPG"/>
          <p:cNvPicPr>
            <a:picLocks noChangeAspect="1" noChangeArrowheads="1"/>
          </p:cNvPicPr>
          <p:nvPr/>
        </p:nvPicPr>
        <p:blipFill>
          <a:blip r:embed="rId6" cstate="print"/>
          <a:srcRect l="1389" r="33333" b="50000"/>
          <a:stretch>
            <a:fillRect/>
          </a:stretch>
        </p:blipFill>
        <p:spPr bwMode="auto">
          <a:xfrm>
            <a:off x="7088461" y="2500306"/>
            <a:ext cx="176981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N:\1 Боленер О.А\Задунаева Л.Н\МУЗЕЙ - фйото\DSC06105.JPG"/>
          <p:cNvPicPr>
            <a:picLocks noChangeAspect="1" noChangeArrowheads="1"/>
          </p:cNvPicPr>
          <p:nvPr/>
        </p:nvPicPr>
        <p:blipFill>
          <a:blip r:embed="rId7" cstate="print"/>
          <a:srcRect l="22656" t="16666" r="17969"/>
          <a:stretch>
            <a:fillRect/>
          </a:stretch>
        </p:blipFill>
        <p:spPr bwMode="auto">
          <a:xfrm>
            <a:off x="142844" y="2714620"/>
            <a:ext cx="167394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857356" y="642918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3.3 Пополнение фондов музея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10" name="Picture 5" descr="C:\Users\museum\Desktop\конкурс музеея2015год\Новая папка\IMG_20140925_125856.jpg"/>
          <p:cNvPicPr>
            <a:picLocks noChangeAspect="1" noChangeArrowheads="1"/>
          </p:cNvPicPr>
          <p:nvPr/>
        </p:nvPicPr>
        <p:blipFill>
          <a:blip r:embed="rId8" cstate="print"/>
          <a:srcRect r="7956"/>
          <a:stretch>
            <a:fillRect/>
          </a:stretch>
        </p:blipFill>
        <p:spPr bwMode="auto">
          <a:xfrm>
            <a:off x="142844" y="4857760"/>
            <a:ext cx="192879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71076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28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62" y="642918"/>
            <a:ext cx="7572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3.4 </a:t>
            </a:r>
            <a:r>
              <a:rPr lang="ru-RU" sz="2400" b="1" dirty="0">
                <a:cs typeface="Times New Roman" pitchFamily="18" charset="0"/>
              </a:rPr>
              <a:t>Учет музейных фондов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1142984"/>
            <a:ext cx="8715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0" dirty="0">
                <a:cs typeface="Times New Roman" pitchFamily="18" charset="0"/>
              </a:rPr>
              <a:t>Учёт музейных фондов ведётся в инвентарной книге. Имеется опись каждого стенда, ведётся каталог папок и материала в них. </a:t>
            </a:r>
            <a:r>
              <a:rPr lang="ru-RU" sz="2000" b="0" dirty="0" smtClean="0">
                <a:cs typeface="Times New Roman" pitchFamily="18" charset="0"/>
              </a:rPr>
              <a:t>Идет пополнение электронной книги </a:t>
            </a:r>
            <a:r>
              <a:rPr lang="ru-RU" sz="2000" b="0" dirty="0">
                <a:cs typeface="Times New Roman" pitchFamily="18" charset="0"/>
              </a:rPr>
              <a:t>фондов </a:t>
            </a:r>
            <a:r>
              <a:rPr lang="ru-RU" sz="2000" b="0" dirty="0" smtClean="0">
                <a:cs typeface="Times New Roman" pitchFamily="18" charset="0"/>
              </a:rPr>
              <a:t>музея</a:t>
            </a:r>
            <a:endParaRPr lang="ru-RU" sz="2000" b="0" dirty="0">
              <a:cs typeface="Times New Roman" pitchFamily="18" charset="0"/>
            </a:endParaRPr>
          </a:p>
        </p:txBody>
      </p:sp>
      <p:pic>
        <p:nvPicPr>
          <p:cNvPr id="59395" name="Picture 3" descr="C:\Users\museum\Desktop\конкурс музеея2015год\Новая папка\IMG_2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0215">
            <a:off x="6242103" y="2227137"/>
            <a:ext cx="2654587" cy="199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museum\Desktop\Безимени-3.jpg"/>
          <p:cNvPicPr>
            <a:picLocks noChangeAspect="1" noChangeArrowheads="1"/>
          </p:cNvPicPr>
          <p:nvPr/>
        </p:nvPicPr>
        <p:blipFill>
          <a:blip r:embed="rId4" cstate="print"/>
          <a:srcRect t="14268" r="55956" b="26196"/>
          <a:stretch>
            <a:fillRect/>
          </a:stretch>
        </p:blipFill>
        <p:spPr bwMode="auto">
          <a:xfrm>
            <a:off x="4786314" y="4357694"/>
            <a:ext cx="2786082" cy="202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4" name="Picture 2" descr="C:\Users\museum\Desktop\конкурс музеея2015год\Новая папка\IMG_2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92821">
            <a:off x="3257239" y="2308000"/>
            <a:ext cx="295273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C:\Users\museum\Desktop\Боленер музей\Новая папка (3)\P260214_18.42.jpg"/>
          <p:cNvPicPr>
            <a:picLocks noChangeAspect="1" noChangeArrowheads="1"/>
          </p:cNvPicPr>
          <p:nvPr/>
        </p:nvPicPr>
        <p:blipFill>
          <a:blip r:embed="rId6" cstate="print"/>
          <a:srcRect l="15311" t="11658" r="8598" b="7247"/>
          <a:stretch>
            <a:fillRect/>
          </a:stretch>
        </p:blipFill>
        <p:spPr bwMode="auto">
          <a:xfrm>
            <a:off x="357158" y="2214554"/>
            <a:ext cx="2786093" cy="395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929586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29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714356"/>
            <a:ext cx="7858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Визитная карточка музея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44" y="1214422"/>
            <a:ext cx="9001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cs typeface="Times New Roman" pitchFamily="18" charset="0"/>
              </a:rPr>
              <a:t>1.1 Наименование профессиональной образовательной организации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786313" y="2928938"/>
            <a:ext cx="40719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i="1" dirty="0">
                <a:cs typeface="Times New Roman" pitchFamily="18" charset="0"/>
              </a:rPr>
              <a:t>Департамент образования и науки Кемеровской области</a:t>
            </a:r>
            <a:endParaRPr lang="ru-RU" sz="1800" dirty="0"/>
          </a:p>
          <a:p>
            <a:pPr algn="ctr" eaLnBrk="0" hangingPunct="0"/>
            <a:r>
              <a:rPr lang="ru-RU" sz="1800" i="1" dirty="0">
                <a:cs typeface="Times New Roman" pitchFamily="18" charset="0"/>
              </a:rPr>
              <a:t>Государственное образовательное учреждение</a:t>
            </a:r>
            <a:endParaRPr lang="ru-RU" sz="1800" dirty="0"/>
          </a:p>
          <a:p>
            <a:pPr algn="ctr" eaLnBrk="0" hangingPunct="0"/>
            <a:r>
              <a:rPr lang="ru-RU" sz="1800" i="1" dirty="0">
                <a:cs typeface="Times New Roman" pitchFamily="18" charset="0"/>
              </a:rPr>
              <a:t>среднего профессионального образования</a:t>
            </a:r>
            <a:endParaRPr lang="ru-RU" sz="1800" dirty="0"/>
          </a:p>
          <a:p>
            <a:pPr algn="ctr" eaLnBrk="0" hangingPunct="0"/>
            <a:r>
              <a:rPr lang="ru-RU" sz="1800" i="1" dirty="0">
                <a:cs typeface="Times New Roman" pitchFamily="18" charset="0"/>
              </a:rPr>
              <a:t>Кемеровский горнотехнический техникум</a:t>
            </a:r>
            <a:endParaRPr lang="ru-RU" sz="1800" dirty="0"/>
          </a:p>
          <a:p>
            <a:pPr algn="ctr" eaLnBrk="0" hangingPunct="0"/>
            <a:r>
              <a:rPr lang="ru-RU" sz="1800" i="1" dirty="0">
                <a:cs typeface="Times New Roman" pitchFamily="18" charset="0"/>
              </a:rPr>
              <a:t>ГОУ СПО «КГТТ»</a:t>
            </a:r>
            <a:endParaRPr lang="ru-RU" sz="1800" dirty="0"/>
          </a:p>
          <a:p>
            <a:pPr algn="ctr" eaLnBrk="0" hangingPunct="0"/>
            <a:r>
              <a:rPr lang="ru-RU" sz="1800" i="1" dirty="0">
                <a:cs typeface="Times New Roman" pitchFamily="18" charset="0"/>
              </a:rPr>
              <a:t>650002, г. Кемерово, пр. Шахтеров, 52</a:t>
            </a:r>
            <a:endParaRPr lang="ru-RU" sz="1800" dirty="0"/>
          </a:p>
        </p:txBody>
      </p:sp>
      <p:pic>
        <p:nvPicPr>
          <p:cNvPr id="2050" name="Picture 2" descr="O:\copy_centr\КГТТ для разреза\стр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l="11479" t="48958" r="11480" b="19792"/>
          <a:stretch>
            <a:fillRect/>
          </a:stretch>
        </p:blipFill>
        <p:spPr bwMode="auto">
          <a:xfrm>
            <a:off x="214282" y="1857364"/>
            <a:ext cx="4645057" cy="3073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86776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642918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3.5 Хранение фондов музея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7" name="Picture 3" descr="C:\Users\museum\Desktop\Боленер музей\Музей4\DSC09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85926"/>
            <a:ext cx="296467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museum\Desktop\конкурс музеея2015год\Новая папка\IMG_1873.JPG"/>
          <p:cNvPicPr>
            <a:picLocks noChangeAspect="1" noChangeArrowheads="1"/>
          </p:cNvPicPr>
          <p:nvPr/>
        </p:nvPicPr>
        <p:blipFill>
          <a:blip r:embed="rId4" cstate="print"/>
          <a:srcRect l="67164"/>
          <a:stretch>
            <a:fillRect/>
          </a:stretch>
        </p:blipFill>
        <p:spPr bwMode="auto">
          <a:xfrm>
            <a:off x="1571604" y="1785926"/>
            <a:ext cx="152541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museum\Desktop\конкурс музеея2015год\Новая папка\IMG_1873.JPG"/>
          <p:cNvPicPr>
            <a:picLocks noChangeAspect="1" noChangeArrowheads="1"/>
          </p:cNvPicPr>
          <p:nvPr/>
        </p:nvPicPr>
        <p:blipFill>
          <a:blip r:embed="rId4" cstate="print"/>
          <a:srcRect r="70149"/>
          <a:stretch>
            <a:fillRect/>
          </a:stretch>
        </p:blipFill>
        <p:spPr bwMode="auto">
          <a:xfrm>
            <a:off x="2857488" y="1785926"/>
            <a:ext cx="173342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F:\Музей4\DSC09918.JPG"/>
          <p:cNvPicPr>
            <a:picLocks noChangeAspect="1" noChangeArrowheads="1"/>
          </p:cNvPicPr>
          <p:nvPr/>
        </p:nvPicPr>
        <p:blipFill>
          <a:blip r:embed="rId5" cstate="print"/>
          <a:srcRect b="15385"/>
          <a:stretch>
            <a:fillRect/>
          </a:stretch>
        </p:blipFill>
        <p:spPr bwMode="auto">
          <a:xfrm>
            <a:off x="6572264" y="4429132"/>
            <a:ext cx="2341924" cy="1643074"/>
          </a:xfrm>
          <a:prstGeom prst="rect">
            <a:avLst/>
          </a:prstGeom>
          <a:ln>
            <a:solidFill>
              <a:srgbClr val="00B050"/>
            </a:solidFill>
          </a:ln>
          <a:effectLst>
            <a:softEdge rad="112500"/>
          </a:effectLst>
        </p:spPr>
      </p:pic>
      <p:pic>
        <p:nvPicPr>
          <p:cNvPr id="7170" name="Picture 2" descr="C:\Users\museum\Desktop\конкурс музеея2015год\Новая папка\IMG_1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1785926"/>
            <a:ext cx="2143108" cy="227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museum\Desktop\конкурс музеея2015год\Новая папка\IMG_18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785926"/>
            <a:ext cx="1785950" cy="238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museum\Desktop\конкурс музеея2015год\Новая папка\IMG_19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071942"/>
            <a:ext cx="2286016" cy="1606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museum\Desktop\конкурс музеея2015год\Новая папка\IMG_216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071942"/>
            <a:ext cx="2143140" cy="160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museum\Desktop\Боленер музей\Музей4\DSC099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22" y="4572008"/>
            <a:ext cx="205337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42844" y="1071546"/>
            <a:ext cx="900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0" dirty="0">
                <a:cs typeface="Times New Roman" pitchFamily="18" charset="0"/>
              </a:rPr>
              <a:t>Хранение фондов осуществляется в выставочных витринах, на стендах, шкафах, папках, альбомах музея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799638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30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5918" y="714356"/>
            <a:ext cx="6072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4. Просветительская деятельность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14282" y="1214422"/>
            <a:ext cx="8715436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b="1" dirty="0" smtClean="0"/>
              <a:t>Деятельность музея органически вписывается в систему проводимых в техникуме мероприятий. </a:t>
            </a:r>
          </a:p>
          <a:p>
            <a:pPr algn="just"/>
            <a:r>
              <a:rPr lang="ru-RU" sz="1600" b="1" dirty="0" smtClean="0"/>
              <a:t>На базе музея в 2014 году проводились:</a:t>
            </a:r>
          </a:p>
          <a:p>
            <a:pPr algn="just"/>
            <a:r>
              <a:rPr lang="ru-RU" sz="1600" dirty="0" smtClean="0"/>
              <a:t>1) экскурсии – 40 в течении года («История техникума – история музея», «Кемеровскому горнотехническому техникуму  – 85 лет (фильм – экскурсия), «Профессия горняка в истории музея» для директоров СПО области, школ района, «Жизнь и труд отданный профессии горняка» (о директоре техникума В.А. Муромцеве),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 «Техникум в солдатской шинели»)</a:t>
            </a:r>
            <a:endParaRPr lang="ru-RU" sz="1600" dirty="0" smtClean="0"/>
          </a:p>
          <a:p>
            <a:pPr marL="342900" indent="-342900" algn="just"/>
            <a:r>
              <a:rPr lang="ru-RU" sz="1600" dirty="0" smtClean="0"/>
              <a:t>2) информационный час («Листая страницы истории», «Давайте знакомиться» в рамках реализации программы «Адаптация студентов групп нового набора», а также «Студенты техникума – участники Великой Отечественной  войны»)</a:t>
            </a:r>
          </a:p>
          <a:p>
            <a:pPr marL="342900" indent="-342900" algn="just"/>
            <a:r>
              <a:rPr lang="ru-RU" sz="1600" dirty="0" smtClean="0"/>
              <a:t>3) уроки города («Братский союз: Кузбасс – Кемерово – Беларусь», «Труженики тыла вспоминают», «Талантами гордится город наш»)</a:t>
            </a:r>
          </a:p>
          <a:p>
            <a:pPr marL="342900" indent="-342900" algn="just"/>
            <a:r>
              <a:rPr lang="ru-RU" sz="1600" dirty="0" smtClean="0"/>
              <a:t>4) уроки-презентации (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«Герои России в памяти нашей», «О чем звонят колокола Хатыни», </a:t>
            </a:r>
            <a:r>
              <a:rPr lang="ru-RU" sz="1600" dirty="0" smtClean="0"/>
              <a:t>«Что значит Холокост?», «Мой прадед – горняк»)</a:t>
            </a:r>
          </a:p>
          <a:p>
            <a:pPr marL="342900" indent="-342900" algn="just"/>
            <a:r>
              <a:rPr lang="ru-RU" sz="1600" dirty="0" smtClean="0"/>
              <a:t>5) встречи с ветеранами (встречи с участниками ВОВ: П.Н. </a:t>
            </a:r>
            <a:r>
              <a:rPr lang="ru-RU" sz="1600" dirty="0" err="1" smtClean="0"/>
              <a:t>Балаганским</a:t>
            </a:r>
            <a:r>
              <a:rPr lang="ru-RU" sz="1600" dirty="0" smtClean="0"/>
              <a:t>, А.М. Тереховым, с малолетним узником А.Т. </a:t>
            </a:r>
            <a:r>
              <a:rPr lang="ru-RU" sz="1600" dirty="0" err="1" smtClean="0"/>
              <a:t>Балашовым</a:t>
            </a:r>
            <a:r>
              <a:rPr lang="ru-RU" sz="1600" dirty="0" smtClean="0"/>
              <a:t>, с тружениками тыла: А.А. Гороховой, с известными шахтерами: А.И. Булгаковым, Г.С. </a:t>
            </a:r>
            <a:r>
              <a:rPr lang="ru-RU" sz="1600" dirty="0" err="1" smtClean="0"/>
              <a:t>Хромцовым</a:t>
            </a:r>
            <a:r>
              <a:rPr lang="ru-RU" sz="1600" dirty="0" smtClean="0"/>
              <a:t>, Г.В. Бахтиным и ветеранами техникума: В.А. </a:t>
            </a:r>
            <a:r>
              <a:rPr lang="ru-RU" sz="1600" dirty="0" err="1" smtClean="0"/>
              <a:t>Касициной</a:t>
            </a:r>
            <a:r>
              <a:rPr lang="ru-RU" sz="1600" dirty="0" smtClean="0"/>
              <a:t>, К.И. Высоцкой, З.А. </a:t>
            </a:r>
            <a:r>
              <a:rPr lang="ru-RU" sz="1600" dirty="0" err="1" smtClean="0"/>
              <a:t>Сизовой</a:t>
            </a:r>
            <a:r>
              <a:rPr lang="ru-RU" sz="1600" dirty="0" smtClean="0"/>
              <a:t>)</a:t>
            </a:r>
          </a:p>
          <a:p>
            <a:pPr marL="342900" indent="-342900" algn="just"/>
            <a:r>
              <a:rPr lang="ru-RU" sz="1600" dirty="0" smtClean="0"/>
              <a:t>6) мероприятия, посвященные памятным датам (Присвоение музею имени В.А. Муромцева, викторина для групп 1 курса: «Зимние виды спорта» )</a:t>
            </a:r>
          </a:p>
          <a:p>
            <a:pPr lvl="1" algn="just"/>
            <a:endParaRPr lang="ru-RU" sz="14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31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7356" y="714356"/>
            <a:ext cx="6000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4. Просветительская деятельность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57158" y="1214422"/>
            <a:ext cx="828680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b="1" dirty="0" smtClean="0"/>
              <a:t>Участие музея:</a:t>
            </a:r>
          </a:p>
          <a:p>
            <a:pPr algn="just"/>
            <a:r>
              <a:rPr lang="ru-RU" sz="1600" dirty="0" smtClean="0"/>
              <a:t>7)</a:t>
            </a:r>
            <a:r>
              <a:rPr lang="ru-RU" sz="1600" b="1" dirty="0" smtClean="0"/>
              <a:t> </a:t>
            </a:r>
            <a:r>
              <a:rPr lang="ru-RU" sz="1600" dirty="0" smtClean="0"/>
              <a:t>в выполнении поисковых заданий («История моей группы», «Династии техникума», «Дипломы с отличием», «Зам. директора по учебной работе», «Зам директора по ВР», «Остались верны техникуму»)</a:t>
            </a:r>
          </a:p>
          <a:p>
            <a:pPr algn="just"/>
            <a:r>
              <a:rPr lang="ru-RU" sz="1600" dirty="0" smtClean="0"/>
              <a:t>8) в акциях, конкурсах разного уровня  (областная патриотическая акция «Я помню. Я горжусь», областной конкурс «Чудеса родного края», областные краеведческие чтения «Из истории профессионального образования Кузбасса»,</a:t>
            </a:r>
            <a:r>
              <a:rPr lang="en-US" sz="1600" dirty="0" smtClean="0"/>
              <a:t> III </a:t>
            </a:r>
            <a:r>
              <a:rPr lang="ru-RU" sz="1600" dirty="0" smtClean="0"/>
              <a:t>Всероссийский конкурс, посвященный Году Культуры  г. Санкт – Петербург)</a:t>
            </a:r>
          </a:p>
          <a:p>
            <a:pPr algn="just"/>
            <a:r>
              <a:rPr lang="ru-RU" sz="1600" dirty="0" smtClean="0"/>
              <a:t>9) в методическом совещании преподавателей истории г. Кемерово по теме: «Роль музея в организации внеаудиторной работы по истории»</a:t>
            </a:r>
          </a:p>
          <a:p>
            <a:pPr algn="just"/>
            <a:r>
              <a:rPr lang="ru-RU" sz="1600" dirty="0" smtClean="0"/>
              <a:t>10)  в работе городского совета ветеранов г. Кемерово</a:t>
            </a:r>
          </a:p>
          <a:p>
            <a:pPr algn="just"/>
            <a:r>
              <a:rPr lang="ru-RU" sz="1600" dirty="0" smtClean="0"/>
              <a:t>11) выполнение исследовательских работ («От Ленинграда до Кузбасса, от подков до </a:t>
            </a:r>
            <a:r>
              <a:rPr lang="ru-RU" sz="1600" dirty="0" err="1" smtClean="0"/>
              <a:t>низковольтовой</a:t>
            </a:r>
            <a:r>
              <a:rPr lang="ru-RU" sz="1600" dirty="0" smtClean="0"/>
              <a:t> аппаратуры», «Горжусь горняцкою судьбой», «История моей семьи в истории Великой Победы», «Счастливое совпадение владеть мастерством, любить землю и людей…», «История славной трудовой жизни моего деда»</a:t>
            </a:r>
          </a:p>
          <a:p>
            <a:pPr algn="just"/>
            <a:r>
              <a:rPr lang="ru-RU" sz="1600" dirty="0" smtClean="0"/>
              <a:t>12) публикация материалов о работе музея на страницах периодической печати («Образование. Карьера. Общество» №4 2014)</a:t>
            </a:r>
          </a:p>
          <a:p>
            <a:pPr algn="just"/>
            <a:r>
              <a:rPr lang="ru-RU" sz="1600" dirty="0" smtClean="0"/>
              <a:t>13)  в работе клубов  (Шахматный клуб, группа «Поиск»)</a:t>
            </a:r>
            <a:endParaRPr lang="ru-RU" sz="14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7871076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32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813" y="642938"/>
            <a:ext cx="8143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4.1 Экскурсии </a:t>
            </a:r>
          </a:p>
        </p:txBody>
      </p:sp>
      <p:pic>
        <p:nvPicPr>
          <p:cNvPr id="1026" name="Picture 2" descr="F:\конкурс музеея2015год\DSC01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0140"/>
            <a:ext cx="2357422" cy="176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конкурс музеея2015год\DSC019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1232281"/>
            <a:ext cx="2286016" cy="171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museum\Desktop\конкурс музеея2015год\Новая папка\DSC01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214422"/>
            <a:ext cx="2214578" cy="166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00034" y="2928934"/>
            <a:ext cx="5143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для студентов и преподавателей ВУЗов горных специальностей</a:t>
            </a:r>
            <a:endParaRPr lang="ru-RU" sz="1200" dirty="0"/>
          </a:p>
        </p:txBody>
      </p:sp>
      <p:pic>
        <p:nvPicPr>
          <p:cNvPr id="10" name="Picture 7" descr="C:\Users\museum\Desktop\конкурс музеея2015год\Новая папка\DSC014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338809"/>
            <a:ext cx="2643206" cy="194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" descr="C:\Users\museum\Desktop\конкурс музеея2015год\Новая папка\DSC014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1588" y="3342212"/>
            <a:ext cx="2633354" cy="19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28596" y="5286388"/>
            <a:ext cx="4629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для учащихся коррекционной школы-интерната №100 г. Кемерово </a:t>
            </a:r>
            <a:endParaRPr lang="ru-RU" sz="1200" dirty="0"/>
          </a:p>
        </p:txBody>
      </p:sp>
      <p:pic>
        <p:nvPicPr>
          <p:cNvPr id="1028" name="Picture 4" descr="F:\конкурс музеея2015год\Новая папка\IMG_1278.JPG"/>
          <p:cNvPicPr>
            <a:picLocks noChangeAspect="1" noChangeArrowheads="1"/>
          </p:cNvPicPr>
          <p:nvPr/>
        </p:nvPicPr>
        <p:blipFill>
          <a:blip r:embed="rId8" cstate="print"/>
          <a:srcRect l="2857" b="12019"/>
          <a:stretch>
            <a:fillRect/>
          </a:stretch>
        </p:blipFill>
        <p:spPr bwMode="auto">
          <a:xfrm>
            <a:off x="5286380" y="4500570"/>
            <a:ext cx="2782976" cy="188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715008" y="4214818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Для студентов техникума</a:t>
            </a:r>
            <a:endParaRPr lang="ru-RU" sz="1200" dirty="0"/>
          </a:p>
        </p:txBody>
      </p:sp>
      <p:pic>
        <p:nvPicPr>
          <p:cNvPr id="1029" name="Picture 5" descr="F:\конкурс музеея2015год\Новая папка\DSC002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2714620"/>
            <a:ext cx="2666136" cy="149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800102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33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3" y="642938"/>
            <a:ext cx="8358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4.2 Информационный час  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17" name="Picture 10" descr="C:\Users\museum\Desktop\конкурс музеея2015год\Новая папка\IMG_3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285860"/>
            <a:ext cx="2857520" cy="190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C:\Users\museum\Desktop\конкурс музеея2015год\Новая папка\IMG_0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5860"/>
            <a:ext cx="2857519" cy="193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P:\Photo\2014 год\1 сентября\DSC03303.JPG"/>
          <p:cNvPicPr>
            <a:picLocks noChangeAspect="1" noChangeArrowheads="1"/>
          </p:cNvPicPr>
          <p:nvPr/>
        </p:nvPicPr>
        <p:blipFill>
          <a:blip r:embed="rId5" cstate="print"/>
          <a:srcRect b="13725"/>
          <a:stretch>
            <a:fillRect/>
          </a:stretch>
        </p:blipFill>
        <p:spPr bwMode="auto">
          <a:xfrm>
            <a:off x="2786050" y="3643314"/>
            <a:ext cx="3357586" cy="217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000232" y="5786454"/>
            <a:ext cx="4714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«Листая страницы истории», в рамках  </a:t>
            </a:r>
          </a:p>
          <a:p>
            <a:pPr algn="ctr"/>
            <a:r>
              <a:rPr lang="ru-RU" sz="1200" dirty="0" smtClean="0"/>
              <a:t>«Адаптация студентов групп нового набора»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928794" y="3214686"/>
            <a:ext cx="5072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«Студенты техникума – участники Великой Отечественной  войны»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42514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34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100" y="714375"/>
            <a:ext cx="778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4.3 </a:t>
            </a:r>
            <a:r>
              <a:rPr lang="ru-RU" sz="2400" b="1" dirty="0">
                <a:cs typeface="Times New Roman" pitchFamily="18" charset="0"/>
              </a:rPr>
              <a:t>Уроки города</a:t>
            </a:r>
          </a:p>
        </p:txBody>
      </p:sp>
      <p:pic>
        <p:nvPicPr>
          <p:cNvPr id="1026" name="Picture 2" descr="C:\Users\museum\Desktop\конкурс музеея2015год\Новая папка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2500330" cy="190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museum\Desktop\конкурс музеея2015год\Новая папка\BEfoJEeQF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8"/>
            <a:ext cx="2643206" cy="192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museum\Desktop\фотографии\Урок городаТруженики тыла вспоминают 17.05 2014г\DSC01340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6154" r="22692" b="13845"/>
          <a:stretch>
            <a:fillRect/>
          </a:stretch>
        </p:blipFill>
        <p:spPr bwMode="auto">
          <a:xfrm>
            <a:off x="2928926" y="1357298"/>
            <a:ext cx="2000264" cy="199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museum\Desktop\фотографии\Урок городаТруженики тыла вспоминают 17.05 2014г\DSC013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357298"/>
            <a:ext cx="2482471" cy="198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42844" y="321468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«Братский союз: Кузбасс-Кемерово-Беларусь» 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357554" y="3286124"/>
            <a:ext cx="3786214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Труженики тыла вспоминают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5786454"/>
            <a:ext cx="2857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«Талантами гордится город наш»</a:t>
            </a:r>
            <a:endParaRPr lang="ru-RU" sz="1200" dirty="0"/>
          </a:p>
        </p:txBody>
      </p:sp>
      <p:pic>
        <p:nvPicPr>
          <p:cNvPr id="6" name="Picture 2" descr="F:\конкурс музеея2015год\Новая папка\ZYVNGQ3NsN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3929066"/>
            <a:ext cx="2419282" cy="180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3343300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3914778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4786322"/>
            <a:ext cx="178595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35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282" y="714356"/>
            <a:ext cx="8929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4.4 Уроки-презентации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9" name="Picture 11" descr="C:\Users\museum\Desktop\конкурс музеея2015год\Новая папка\SAM_4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357298"/>
            <a:ext cx="2745260" cy="192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43636" y="3286124"/>
            <a:ext cx="2243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 «Что значит Холокост?»</a:t>
            </a:r>
            <a:endParaRPr lang="ru-RU" sz="1200" dirty="0"/>
          </a:p>
        </p:txBody>
      </p:sp>
      <p:pic>
        <p:nvPicPr>
          <p:cNvPr id="11" name="Picture 12" descr="C:\Users\museum\Desktop\конкурс музеея2015год\Новая папка\DSC00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75158"/>
            <a:ext cx="2643206" cy="198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14348" y="3429000"/>
            <a:ext cx="4071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«О чем звонят колокола Хатыни»</a:t>
            </a:r>
            <a:endParaRPr lang="ru-RU" sz="1200" dirty="0"/>
          </a:p>
        </p:txBody>
      </p:sp>
      <p:pic>
        <p:nvPicPr>
          <p:cNvPr id="3074" name="Picture 2" descr="P:\Photo\2014 год\Фото Россия-Белоруссия\DSC008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357298"/>
            <a:ext cx="2666987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P:\Photo\2014 год\05.11 Час общения\DSC04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095" y="3929066"/>
            <a:ext cx="2690831" cy="201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P:\Photo\2014 год\05.11 Час общения\DSC044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929066"/>
            <a:ext cx="2571802" cy="192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428728" y="5929330"/>
            <a:ext cx="30003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«Герои России в памяти нашей» </a:t>
            </a:r>
            <a:endParaRPr lang="ru-RU" sz="1200" dirty="0"/>
          </a:p>
        </p:txBody>
      </p:sp>
      <p:pic>
        <p:nvPicPr>
          <p:cNvPr id="17" name="Picture 5" descr="C:\Users\museum\Desktop\конкурс музеея2015год\Новая папка\DSC056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3929066"/>
            <a:ext cx="2837110" cy="198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786446" y="5929330"/>
            <a:ext cx="27860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«Мой прадед – горняк»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36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2976" y="714356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4.5 Встречи с ветеранами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8194" name="Picture 2" descr="F:\конкурс музеея2015год\Новая папка\DSC01376.JPG"/>
          <p:cNvPicPr>
            <a:picLocks noChangeAspect="1" noChangeArrowheads="1"/>
          </p:cNvPicPr>
          <p:nvPr/>
        </p:nvPicPr>
        <p:blipFill>
          <a:blip r:embed="rId3" cstate="print"/>
          <a:srcRect l="2941" t="3922" r="14705" b="5881"/>
          <a:stretch>
            <a:fillRect/>
          </a:stretch>
        </p:blipFill>
        <p:spPr bwMode="auto">
          <a:xfrm>
            <a:off x="214282" y="1928802"/>
            <a:ext cx="200026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P:\Photo\2014 год\1 сентября\DSC03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143380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:\DCIM\103MSDCF\DSC06258.JPG"/>
          <p:cNvPicPr>
            <a:picLocks noChangeAspect="1" noChangeArrowheads="1"/>
          </p:cNvPicPr>
          <p:nvPr/>
        </p:nvPicPr>
        <p:blipFill>
          <a:blip r:embed="rId5" cstate="print"/>
          <a:srcRect l="6383" r="10637" b="26241"/>
          <a:stretch>
            <a:fillRect/>
          </a:stretch>
        </p:blipFill>
        <p:spPr bwMode="auto">
          <a:xfrm>
            <a:off x="4214810" y="1357298"/>
            <a:ext cx="257177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43174" y="3143248"/>
            <a:ext cx="6072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 заслуженными шахтерами А. И. Булгаковым, Г.Е. </a:t>
            </a:r>
            <a:r>
              <a:rPr lang="ru-RU" sz="1200" dirty="0" err="1" smtClean="0"/>
              <a:t>Хромцовым</a:t>
            </a:r>
            <a:r>
              <a:rPr lang="ru-RU" sz="1200" dirty="0" smtClean="0"/>
              <a:t>, Г.В. Бахтиным </a:t>
            </a:r>
            <a:endParaRPr lang="ru-RU" sz="1200" dirty="0"/>
          </a:p>
        </p:txBody>
      </p:sp>
      <p:pic>
        <p:nvPicPr>
          <p:cNvPr id="8195" name="Picture 3" descr="F:\конкурс музеея2015год\Новая папка\IMG_0354.JPG"/>
          <p:cNvPicPr>
            <a:picLocks noChangeAspect="1" noChangeArrowheads="1"/>
          </p:cNvPicPr>
          <p:nvPr/>
        </p:nvPicPr>
        <p:blipFill>
          <a:blip r:embed="rId6" cstate="print"/>
          <a:srcRect l="2174" t="6522" r="8695" b="8695"/>
          <a:stretch>
            <a:fillRect/>
          </a:stretch>
        </p:blipFill>
        <p:spPr bwMode="auto">
          <a:xfrm>
            <a:off x="285720" y="4143380"/>
            <a:ext cx="2591001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Bolener\Downloads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285860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5720" y="3500438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 труженицей тыла</a:t>
            </a:r>
          </a:p>
          <a:p>
            <a:pPr algn="ctr"/>
            <a:r>
              <a:rPr lang="ru-RU" sz="1200" dirty="0" smtClean="0"/>
              <a:t>А.А. Гороховой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5786454"/>
            <a:ext cx="2214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 малолетним узником </a:t>
            </a:r>
          </a:p>
          <a:p>
            <a:pPr algn="ctr"/>
            <a:r>
              <a:rPr lang="ru-RU" sz="1200" dirty="0" smtClean="0"/>
              <a:t>А.Т. </a:t>
            </a:r>
            <a:r>
              <a:rPr lang="ru-RU" sz="1200" dirty="0" err="1" smtClean="0"/>
              <a:t>Балашовым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86182" y="592933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/>
              <a:t>встречи с участниками ВОВ: П.Н. </a:t>
            </a:r>
            <a:r>
              <a:rPr lang="ru-RU" sz="1200" dirty="0" err="1" smtClean="0"/>
              <a:t>Балаганским</a:t>
            </a:r>
            <a:r>
              <a:rPr lang="ru-RU" sz="1200" dirty="0" smtClean="0"/>
              <a:t>, А.М. Тереховым</a:t>
            </a:r>
            <a:endParaRPr lang="ru-RU" sz="1200" dirty="0"/>
          </a:p>
        </p:txBody>
      </p:sp>
      <p:pic>
        <p:nvPicPr>
          <p:cNvPr id="8197" name="Picture 5" descr="F:\конкурс музеея2015год\Новая папка\IMG_3252.JPG"/>
          <p:cNvPicPr>
            <a:picLocks noChangeAspect="1" noChangeArrowheads="1"/>
          </p:cNvPicPr>
          <p:nvPr/>
        </p:nvPicPr>
        <p:blipFill>
          <a:blip r:embed="rId8" cstate="print"/>
          <a:srcRect l="13560" r="8473" b="12287"/>
          <a:stretch>
            <a:fillRect/>
          </a:stretch>
        </p:blipFill>
        <p:spPr bwMode="auto">
          <a:xfrm>
            <a:off x="2143108" y="1428736"/>
            <a:ext cx="2286017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Bolener\Desktop\поход к ветерану ВОВ Балаганскому Петру Никифоровичу\DSCN29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4214818"/>
            <a:ext cx="2309796" cy="17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8013952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37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0166" y="6000768"/>
            <a:ext cx="592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викторина для групп 1 курса: «Зимние виды спорта»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714356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cs typeface="Times New Roman" pitchFamily="18" charset="0"/>
              </a:rPr>
              <a:t>4.6 </a:t>
            </a:r>
            <a:r>
              <a:rPr lang="ru-RU" sz="2400" b="1" dirty="0" smtClean="0"/>
              <a:t>Мероприятия, посвященные памятным датам 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7170" name="Picture 2" descr="F:\конкурс музеея2015год\Новая папка\IMG_0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2714644" cy="180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F:\конкурс музеея2015год\Новая папка\IMG_0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14422"/>
            <a:ext cx="2714612" cy="180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F:\конкурс музеея2015год\Новая папка\IMG_0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85860"/>
            <a:ext cx="2643174" cy="176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14678" y="321468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3071810"/>
            <a:ext cx="4857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Торжественное мероприятие по присвоению музею </a:t>
            </a:r>
          </a:p>
          <a:p>
            <a:pPr algn="ctr"/>
            <a:r>
              <a:rPr lang="ru-RU" sz="1200" dirty="0" smtClean="0"/>
              <a:t>имени  В.А. Муромцева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85390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38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3074" name="Picture 2" descr="C:\Users\Smirnova\Desktop\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1738" y="3714752"/>
            <a:ext cx="260451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Smirnova\Desktop\2.jpg"/>
          <p:cNvPicPr>
            <a:picLocks noChangeAspect="1" noChangeArrowheads="1"/>
          </p:cNvPicPr>
          <p:nvPr/>
        </p:nvPicPr>
        <p:blipFill>
          <a:blip r:embed="rId7"/>
          <a:srcRect t="8602"/>
          <a:stretch>
            <a:fillRect/>
          </a:stretch>
        </p:blipFill>
        <p:spPr bwMode="auto">
          <a:xfrm>
            <a:off x="4500562" y="3714752"/>
            <a:ext cx="260538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8794" y="785794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4.7 Выполнение поисковых заданий</a:t>
            </a:r>
            <a:endParaRPr lang="ru-RU" sz="2400" b="1" dirty="0"/>
          </a:p>
        </p:txBody>
      </p:sp>
      <p:pic>
        <p:nvPicPr>
          <p:cNvPr id="7" name="Picture 5" descr="C:\Users\museum\Desktop\конкурс музеея2015год\Новая папка\IMG_1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249999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Bolener\Desktop\к МО\P240114_17.35.jpg"/>
          <p:cNvPicPr>
            <a:picLocks noChangeAspect="1" noChangeArrowheads="1"/>
          </p:cNvPicPr>
          <p:nvPr/>
        </p:nvPicPr>
        <p:blipFill>
          <a:blip r:embed="rId4" cstate="print"/>
          <a:srcRect l="22160" t="4546" r="17959"/>
          <a:stretch>
            <a:fillRect/>
          </a:stretch>
        </p:blipFill>
        <p:spPr bwMode="auto">
          <a:xfrm>
            <a:off x="3786182" y="1357298"/>
            <a:ext cx="2000264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C:\Users\museum\Desktop\конкурс музеея2015год\Новая папка\IMG_1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143380"/>
            <a:ext cx="3697065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museum\Desktop\конкурс музеея2015год\Новая папка\IMG_1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143380"/>
            <a:ext cx="3942890" cy="2246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31543" t="22534" r="27148" b="8252"/>
          <a:stretch>
            <a:fillRect/>
          </a:stretch>
        </p:blipFill>
        <p:spPr bwMode="auto">
          <a:xfrm>
            <a:off x="5786446" y="1357298"/>
            <a:ext cx="185735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001024" y="6500834"/>
            <a:ext cx="956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39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57158" y="928670"/>
            <a:ext cx="86439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Times New Roman" pitchFamily="18" charset="0"/>
              </a:rPr>
              <a:t>1.2  Название музея профессиональной  образовательной организации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6446" y="5715016"/>
            <a:ext cx="32146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Руководитель музея: </a:t>
            </a:r>
          </a:p>
          <a:p>
            <a:pPr algn="r"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Задунаева Лидия Николаевна</a:t>
            </a:r>
          </a:p>
        </p:txBody>
      </p:sp>
      <p:pic>
        <p:nvPicPr>
          <p:cNvPr id="9" name="Picture 1" descr="F:\Музей4\DSC09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496"/>
            <a:ext cx="4572032" cy="34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museum\Desktop\_DSC0012.jpg"/>
          <p:cNvPicPr>
            <a:picLocks noChangeAspect="1" noChangeArrowheads="1"/>
          </p:cNvPicPr>
          <p:nvPr/>
        </p:nvPicPr>
        <p:blipFill>
          <a:blip r:embed="rId4" cstate="print"/>
          <a:srcRect l="12213" r="40462" b="3464"/>
          <a:stretch>
            <a:fillRect/>
          </a:stretch>
        </p:blipFill>
        <p:spPr bwMode="auto">
          <a:xfrm>
            <a:off x="6572264" y="3143248"/>
            <a:ext cx="1928826" cy="261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2000240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История техникума им. В.А. Муромцева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86776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4414" y="785794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4.8 Акции, конкурсы  </a:t>
            </a:r>
            <a:endParaRPr lang="ru-RU" sz="2400" b="1" dirty="0"/>
          </a:p>
        </p:txBody>
      </p:sp>
      <p:pic>
        <p:nvPicPr>
          <p:cNvPr id="9218" name="Picture 2" descr="C:\Users\Bolener\Downloads\DSC04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857496"/>
            <a:ext cx="214390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786578" y="5715016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областной конкурс </a:t>
            </a:r>
          </a:p>
          <a:p>
            <a:pPr algn="ctr"/>
            <a:r>
              <a:rPr lang="ru-RU" sz="1200" dirty="0" smtClean="0"/>
              <a:t>«Чудеса родного края»</a:t>
            </a:r>
            <a:endParaRPr lang="ru-RU" sz="1200" dirty="0"/>
          </a:p>
        </p:txBody>
      </p:sp>
      <p:pic>
        <p:nvPicPr>
          <p:cNvPr id="9219" name="Picture 3" descr="C:\Users\Bolener\Downloads\-rMafrEIRt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2512">
            <a:off x="152636" y="1325703"/>
            <a:ext cx="2571768" cy="342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71472" y="4714884"/>
            <a:ext cx="58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областные краеведческие чтения </a:t>
            </a:r>
          </a:p>
          <a:p>
            <a:pPr algn="ctr"/>
            <a:r>
              <a:rPr lang="ru-RU" sz="1200" dirty="0" smtClean="0"/>
              <a:t>«Из истории профессионального образования Кузбасса»</a:t>
            </a:r>
            <a:endParaRPr lang="ru-RU" sz="1200" dirty="0"/>
          </a:p>
        </p:txBody>
      </p:sp>
      <p:pic>
        <p:nvPicPr>
          <p:cNvPr id="9220" name="Picture 4" descr="F:\конкурс музеея2015год\Новая папка\громы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357298"/>
            <a:ext cx="2374342" cy="335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143899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40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4101" name="Picture 5" descr="C:\Users\museum\Desktop\Мой материал по предмету\За чтения.jpg"/>
          <p:cNvPicPr>
            <a:picLocks noChangeAspect="1" noChangeArrowheads="1"/>
          </p:cNvPicPr>
          <p:nvPr/>
        </p:nvPicPr>
        <p:blipFill>
          <a:blip r:embed="rId6" cstate="print"/>
          <a:srcRect t="2834" b="2878"/>
          <a:stretch>
            <a:fillRect/>
          </a:stretch>
        </p:blipFill>
        <p:spPr bwMode="auto">
          <a:xfrm>
            <a:off x="4286248" y="1428736"/>
            <a:ext cx="235745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4414" y="785794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4.8 Акции, конкурсы 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43899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41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4099" name="Picture 3" descr="C:\Users\museum\Desktop\грамоты музей\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2677447" cy="3786214"/>
          </a:xfrm>
          <a:prstGeom prst="rect">
            <a:avLst/>
          </a:prstGeom>
          <a:noFill/>
        </p:spPr>
      </p:pic>
      <p:pic>
        <p:nvPicPr>
          <p:cNvPr id="4100" name="Picture 4" descr="C:\Users\museum\Desktop\Мой материал по предмету\Безимени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428736"/>
            <a:ext cx="2428892" cy="3434728"/>
          </a:xfrm>
          <a:prstGeom prst="rect">
            <a:avLst/>
          </a:prstGeom>
          <a:noFill/>
        </p:spPr>
      </p:pic>
      <p:pic>
        <p:nvPicPr>
          <p:cNvPr id="5122" name="Picture 2" descr="C:\Users\museum\Desktop\Мой материал по предмету\Благодарственное письм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428868"/>
            <a:ext cx="2828985" cy="40005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4414" y="785794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4.8 Акции, конкурсы </a:t>
            </a:r>
            <a:endParaRPr lang="ru-RU" sz="2400" b="1" dirty="0"/>
          </a:p>
        </p:txBody>
      </p:sp>
      <p:pic>
        <p:nvPicPr>
          <p:cNvPr id="13" name="Picture 7" descr="C:\Users\museum\Desktop\конкурс музеея2015год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428892" cy="343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0034" y="4572008"/>
            <a:ext cx="2357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III </a:t>
            </a:r>
            <a:r>
              <a:rPr lang="ru-RU" sz="1200" dirty="0" smtClean="0"/>
              <a:t>Всероссийский конкурс, </a:t>
            </a:r>
          </a:p>
          <a:p>
            <a:pPr algn="ctr"/>
            <a:r>
              <a:rPr lang="ru-RU" sz="1200" dirty="0" smtClean="0"/>
              <a:t>посвященный Году Культуры  г. Санкт – Петербург)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43899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42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4098" name="Picture 2" descr="C:\Users\museum\Desktop\грамоты музей\22.jpg"/>
          <p:cNvPicPr>
            <a:picLocks noChangeAspect="1" noChangeArrowheads="1"/>
          </p:cNvPicPr>
          <p:nvPr/>
        </p:nvPicPr>
        <p:blipFill>
          <a:blip r:embed="rId4" cstate="print"/>
          <a:srcRect l="8838" r="4252" b="7291"/>
          <a:stretch>
            <a:fillRect/>
          </a:stretch>
        </p:blipFill>
        <p:spPr bwMode="auto">
          <a:xfrm>
            <a:off x="6143636" y="2000240"/>
            <a:ext cx="2367898" cy="35719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215074" y="5572140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областная патриотическая акция </a:t>
            </a:r>
          </a:p>
          <a:p>
            <a:pPr algn="ctr"/>
            <a:r>
              <a:rPr lang="ru-RU" sz="1200" dirty="0" smtClean="0"/>
              <a:t>«Я помню. Я горжусь»</a:t>
            </a:r>
            <a:endParaRPr lang="ru-RU" sz="1200" dirty="0"/>
          </a:p>
        </p:txBody>
      </p:sp>
      <p:pic>
        <p:nvPicPr>
          <p:cNvPr id="6146" name="Picture 2" descr="C:\Users\museum\Desktop\Мой материал по предмету\Из ПетербургаБезимени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928802"/>
            <a:ext cx="2491166" cy="352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85918" y="5214950"/>
            <a:ext cx="55007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«Роль музея в организации внеаудиторной работы по истории»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000108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4.9 Городское методическое совещание преподавателей </a:t>
            </a:r>
            <a:r>
              <a:rPr lang="ru-RU" sz="2400" b="1" dirty="0" smtClean="0"/>
              <a:t>истории</a:t>
            </a:r>
            <a:endParaRPr lang="ru-RU" sz="2400" b="1" dirty="0"/>
          </a:p>
        </p:txBody>
      </p:sp>
      <p:pic>
        <p:nvPicPr>
          <p:cNvPr id="6147" name="Picture 3" descr="C:\Users\Bolener\Downloads\300x225-3.267.png"/>
          <p:cNvPicPr>
            <a:picLocks noChangeAspect="1" noChangeArrowheads="1"/>
          </p:cNvPicPr>
          <p:nvPr/>
        </p:nvPicPr>
        <p:blipFill>
          <a:blip r:embed="rId3" cstate="print"/>
          <a:srcRect l="7273"/>
          <a:stretch>
            <a:fillRect/>
          </a:stretch>
        </p:blipFill>
        <p:spPr bwMode="auto">
          <a:xfrm>
            <a:off x="2643174" y="2143116"/>
            <a:ext cx="3643328" cy="29468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072461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43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1538" y="785794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4.10 Работа в городском совете ветеранов</a:t>
            </a:r>
            <a:endParaRPr lang="ru-RU" sz="2400" b="1" dirty="0"/>
          </a:p>
        </p:txBody>
      </p:sp>
      <p:pic>
        <p:nvPicPr>
          <p:cNvPr id="7" name="Picture 3" descr="C:\Users\Bolener\Downloads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357298"/>
            <a:ext cx="2928958" cy="218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Bolener\Downloads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75335"/>
            <a:ext cx="2857520" cy="2135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museum\Desktop\конкурс музеея2015год\Новая папка\DSC01146.JPG"/>
          <p:cNvPicPr>
            <a:picLocks noChangeAspect="1" noChangeArrowheads="1"/>
          </p:cNvPicPr>
          <p:nvPr/>
        </p:nvPicPr>
        <p:blipFill>
          <a:blip r:embed="rId5" cstate="print"/>
          <a:srcRect l="15517" r="4956" b="6896"/>
          <a:stretch>
            <a:fillRect/>
          </a:stretch>
        </p:blipFill>
        <p:spPr bwMode="auto">
          <a:xfrm>
            <a:off x="5214942" y="3714752"/>
            <a:ext cx="3357586" cy="242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001023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44</a:t>
            </a:fld>
            <a:r>
              <a:rPr lang="ru-RU" dirty="0" smtClean="0"/>
              <a:t>/47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57224" y="3571876"/>
            <a:ext cx="335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выступление студентов, декабрь 2014 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643438" y="6072206"/>
            <a:ext cx="450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Участие студентов в информационной программе, апрель 2014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4414" y="714356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4.11 Выполнение исследовательских работ </a:t>
            </a:r>
            <a:endParaRPr lang="ru-RU" sz="2400" b="1" dirty="0"/>
          </a:p>
        </p:txBody>
      </p:sp>
      <p:pic>
        <p:nvPicPr>
          <p:cNvPr id="7" name="Picture 2" descr="C:\Users\museum\Desktop\конкурс музеея2015год\горняк.jpg"/>
          <p:cNvPicPr>
            <a:picLocks noChangeAspect="1" noChangeArrowheads="1"/>
          </p:cNvPicPr>
          <p:nvPr/>
        </p:nvPicPr>
        <p:blipFill>
          <a:blip r:embed="rId3" cstate="print"/>
          <a:srcRect t="2780"/>
          <a:stretch>
            <a:fillRect/>
          </a:stretch>
        </p:blipFill>
        <p:spPr bwMode="auto">
          <a:xfrm rot="20258148">
            <a:off x="1058817" y="1587428"/>
            <a:ext cx="2176587" cy="2991924"/>
          </a:xfrm>
          <a:prstGeom prst="rect">
            <a:avLst/>
          </a:prstGeom>
          <a:noFill/>
        </p:spPr>
      </p:pic>
      <p:pic>
        <p:nvPicPr>
          <p:cNvPr id="8" name="Picture 4" descr="C:\Users\museum\Desktop\конкурс музеея2015год\худож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214422"/>
            <a:ext cx="1961484" cy="27733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9" name="Picture 2" descr="C:\Users\museum\Desktop\конкурс музеея2015год\DSC09944.JPG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2643174" y="3786190"/>
            <a:ext cx="1928826" cy="2583292"/>
          </a:xfrm>
          <a:prstGeom prst="rect">
            <a:avLst/>
          </a:prstGeom>
          <a:noFill/>
        </p:spPr>
      </p:pic>
      <p:pic>
        <p:nvPicPr>
          <p:cNvPr id="10" name="Picture 3" descr="C:\Users\museum\Desktop\конкурс музеея2015год\рефера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96948">
            <a:off x="5753061" y="1421575"/>
            <a:ext cx="2071702" cy="2929182"/>
          </a:xfrm>
          <a:prstGeom prst="rect">
            <a:avLst/>
          </a:prstGeom>
          <a:noFill/>
        </p:spPr>
      </p:pic>
      <p:pic>
        <p:nvPicPr>
          <p:cNvPr id="11" name="Picture 5" descr="C:\Users\museum\Desktop\Кпедсовету\реферат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786190"/>
            <a:ext cx="1856902" cy="262587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858147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45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662" y="714356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4.12 Публикация материалов о работе музея на страницах периодической печати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01023" y="6488668"/>
            <a:ext cx="74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46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3074" name="Picture 2" descr="C:\Users\museum\Desktop\Конкурс 2015\МУЗЕЙ - фйото\IMG_2280.JPG"/>
          <p:cNvPicPr>
            <a:picLocks noChangeAspect="1" noChangeArrowheads="1"/>
          </p:cNvPicPr>
          <p:nvPr/>
        </p:nvPicPr>
        <p:blipFill>
          <a:blip r:embed="rId3" cstate="print"/>
          <a:srcRect l="4286" t="5714" r="3570"/>
          <a:stretch>
            <a:fillRect/>
          </a:stretch>
        </p:blipFill>
        <p:spPr bwMode="auto">
          <a:xfrm>
            <a:off x="3571868" y="1714488"/>
            <a:ext cx="5305918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museum\Desktop\Конкурс 2015\МУЗЕЙ - фйото\IMG_2282.JPG"/>
          <p:cNvPicPr>
            <a:picLocks noChangeAspect="1" noChangeArrowheads="1"/>
          </p:cNvPicPr>
          <p:nvPr/>
        </p:nvPicPr>
        <p:blipFill>
          <a:blip r:embed="rId4" cstate="print"/>
          <a:srcRect l="12500" t="4166" r="13889" b="15625"/>
          <a:stretch>
            <a:fillRect/>
          </a:stretch>
        </p:blipFill>
        <p:spPr bwMode="auto">
          <a:xfrm>
            <a:off x="214282" y="1714488"/>
            <a:ext cx="3214710" cy="467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28662" y="714356"/>
            <a:ext cx="728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a typeface="BatangChe" pitchFamily="49" charset="-127"/>
                <a:cs typeface="Times New Roman" pitchFamily="18" charset="0"/>
              </a:rPr>
              <a:t>4.13 Работа клубов в музее</a:t>
            </a:r>
            <a:endParaRPr lang="ru-RU" sz="2400" b="1" dirty="0">
              <a:ea typeface="BatangChe" pitchFamily="49" charset="-127"/>
              <a:cs typeface="Times New Roman" pitchFamily="18" charset="0"/>
            </a:endParaRPr>
          </a:p>
        </p:txBody>
      </p:sp>
      <p:pic>
        <p:nvPicPr>
          <p:cNvPr id="3077" name="Picture 5" descr="http://www.xn--c1adoj5aa.xn--p1ai/assets/cache/images/Photo_news/2015/February/20.02__Shahmaty/300x225-3.2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http://www.xn--c1adoj5aa.xn--p1ai/assets/cache/images/Photo_news/2015/February/20.02__Shahmaty/300x225-5.26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14422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 descr="http://www.xn--c1adoj5aa.xn--p1ai/assets/cache/images/Photo_news/2015/February/20.02__Shahmaty/300x225-1.26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14422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71670" y="6000768"/>
            <a:ext cx="5286412" cy="28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Группа «Поиск»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488" y="3357562"/>
            <a:ext cx="3500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Шахматный клуб</a:t>
            </a:r>
            <a:endParaRPr lang="ru-RU" sz="1200" dirty="0"/>
          </a:p>
        </p:txBody>
      </p:sp>
      <p:pic>
        <p:nvPicPr>
          <p:cNvPr id="14" name="Picture 3" descr="N:\1 Боленер О.А\Задунаева Л.Н\МУЗЕЙ - фйото\DSC06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714752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" descr="N:\1 Боленер О.А\Задунаева Л.Н\МУЗЕЙ - фйото\DSC061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3714752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N:\1 Боленер О.А\Задунаева Л.Н\МУЗЕЙ - фйото\DSC061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3714752"/>
            <a:ext cx="2928958" cy="219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929586" y="6488668"/>
            <a:ext cx="799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47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714356"/>
            <a:ext cx="8001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1.3  Девиз, эмблема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6314" y="2857496"/>
            <a:ext cx="4071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забывайте прошлого - оно учитель будущего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86776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5</a:t>
            </a:fld>
            <a:r>
              <a:rPr lang="ru-RU" dirty="0" smtClean="0"/>
              <a:t>/47</a:t>
            </a:r>
            <a:endParaRPr lang="ru-RU" dirty="0"/>
          </a:p>
        </p:txBody>
      </p:sp>
      <p:pic>
        <p:nvPicPr>
          <p:cNvPr id="2052" name="Picture 4" descr="C:\Users\Smirnova\Desktop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3410055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642918"/>
            <a:ext cx="778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cs typeface="Times New Roman" pitchFamily="18" charset="0"/>
              </a:rPr>
              <a:t>1.4 Название команды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1142984"/>
            <a:ext cx="85725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cs typeface="Times New Roman" pitchFamily="18" charset="0"/>
              </a:rPr>
              <a:t>ХРАНИТЕЛИ ВРЕМЕНИ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cs typeface="Times New Roman" pitchFamily="18" charset="0"/>
              </a:rPr>
              <a:t>Громыко Алексей - студент группы ТЭО-13-9 (Техническая эксплуатация электрического и электромеханического оборудования (по отраслям))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cs typeface="Times New Roman" pitchFamily="18" charset="0"/>
              </a:rPr>
              <a:t> Маскаев Константин - студент группы ТЭО-13-9 (Техническая эксплуатация электрического и электромеханического оборудования (по отраслям))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cs typeface="Times New Roman" pitchFamily="18" charset="0"/>
              </a:rPr>
              <a:t> Квашнин Дмитрий - студент группы ЭМ-14-9 (Электромонтер по ремонту и обслуживанию электрооборудования)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cs typeface="Times New Roman" pitchFamily="18" charset="0"/>
              </a:rPr>
              <a:t> Першин Максим - студент группы ЭМ-14-9 (Электромонтер по ремонту и обслуживанию электрооборудования)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 err="1" smtClean="0">
                <a:cs typeface="Times New Roman" pitchFamily="18" charset="0"/>
              </a:rPr>
              <a:t>Якимаха</a:t>
            </a:r>
            <a:r>
              <a:rPr lang="ru-RU" dirty="0" smtClean="0">
                <a:cs typeface="Times New Roman" pitchFamily="18" charset="0"/>
              </a:rPr>
              <a:t> Тамара - студентка группы ИС-13-9 (Информационные системы (по отраслям))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8" name="Picture 3" descr="C:\Users\museum\Desktop\конкурс музеея2015год\Новая папка\IMG_2080.JPG"/>
          <p:cNvPicPr>
            <a:picLocks noChangeAspect="1" noChangeArrowheads="1"/>
          </p:cNvPicPr>
          <p:nvPr/>
        </p:nvPicPr>
        <p:blipFill>
          <a:blip r:embed="rId4" cstate="print"/>
          <a:srcRect l="9722" t="10416" r="5555" b="3816"/>
          <a:stretch>
            <a:fillRect/>
          </a:stretch>
        </p:blipFill>
        <p:spPr bwMode="auto">
          <a:xfrm>
            <a:off x="714348" y="4286256"/>
            <a:ext cx="148192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museum\Desktop\конкурс музеея2015год\Новая папка\IMG_2084.JPG"/>
          <p:cNvPicPr>
            <a:picLocks noChangeAspect="1" noChangeArrowheads="1"/>
          </p:cNvPicPr>
          <p:nvPr/>
        </p:nvPicPr>
        <p:blipFill>
          <a:blip r:embed="rId5" cstate="print"/>
          <a:srcRect l="8333" t="4166" b="4167"/>
          <a:stretch>
            <a:fillRect/>
          </a:stretch>
        </p:blipFill>
        <p:spPr bwMode="auto">
          <a:xfrm flipH="1">
            <a:off x="2285984" y="4286256"/>
            <a:ext cx="150019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museum\Desktop\конкурс музеея2015год\Новая папка\IMG_2258.JPG"/>
          <p:cNvPicPr>
            <a:picLocks noChangeAspect="1" noChangeArrowheads="1"/>
          </p:cNvPicPr>
          <p:nvPr/>
        </p:nvPicPr>
        <p:blipFill>
          <a:blip r:embed="rId6" cstate="print"/>
          <a:srcRect l="8080" t="13541" r="13636" b="4600"/>
          <a:stretch>
            <a:fillRect/>
          </a:stretch>
        </p:blipFill>
        <p:spPr bwMode="auto">
          <a:xfrm>
            <a:off x="3929058" y="4214818"/>
            <a:ext cx="142876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C:\Users\museum\Desktop\конкурс музеея2015год\Новая папка\IMG_2259.JPG"/>
          <p:cNvPicPr>
            <a:picLocks noChangeAspect="1" noChangeArrowheads="1"/>
          </p:cNvPicPr>
          <p:nvPr/>
        </p:nvPicPr>
        <p:blipFill>
          <a:blip r:embed="rId7" cstate="print"/>
          <a:srcRect l="4305" t="3125" r="9583" b="6458"/>
          <a:stretch>
            <a:fillRect/>
          </a:stretch>
        </p:blipFill>
        <p:spPr bwMode="auto">
          <a:xfrm>
            <a:off x="5500694" y="4214818"/>
            <a:ext cx="142876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museum\Desktop\конкурс музеея2015год\DSCN2949.JPG"/>
          <p:cNvPicPr>
            <a:picLocks noChangeAspect="1" noChangeArrowheads="1"/>
          </p:cNvPicPr>
          <p:nvPr/>
        </p:nvPicPr>
        <p:blipFill>
          <a:blip r:embed="rId8" cstate="print"/>
          <a:srcRect l="4621" t="11458" r="80469" b="63398"/>
          <a:stretch>
            <a:fillRect/>
          </a:stretch>
        </p:blipFill>
        <p:spPr bwMode="auto">
          <a:xfrm>
            <a:off x="7072330" y="4214818"/>
            <a:ext cx="149498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215338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6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pic>
        <p:nvPicPr>
          <p:cNvPr id="5" name="Picture 2" descr="C:\Users\museum\Desktop\конкурс музеея2015год\Новая папка\IMG_0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3643338" cy="233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museum\Desktop\фотографииоБулгакове\IMG_3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72066" y="857232"/>
            <a:ext cx="3749672" cy="2420264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Picture 4" descr="F:\урок города\DSC05680.JPG"/>
          <p:cNvPicPr>
            <a:picLocks noChangeAspect="1" noChangeArrowheads="1"/>
          </p:cNvPicPr>
          <p:nvPr/>
        </p:nvPicPr>
        <p:blipFill>
          <a:blip r:embed="rId5" cstate="print"/>
          <a:srcRect r="11719" b="19791"/>
          <a:stretch>
            <a:fillRect/>
          </a:stretch>
        </p:blipFill>
        <p:spPr bwMode="auto">
          <a:xfrm>
            <a:off x="5104889" y="3571876"/>
            <a:ext cx="375988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museum\Desktop\МУЗЕЙ - фйото\DSC06078.JPG"/>
          <p:cNvPicPr>
            <a:picLocks noChangeAspect="1" noChangeArrowheads="1"/>
          </p:cNvPicPr>
          <p:nvPr/>
        </p:nvPicPr>
        <p:blipFill>
          <a:blip r:embed="rId6" cstate="print"/>
          <a:srcRect l="5468" t="12500" r="12500"/>
          <a:stretch>
            <a:fillRect/>
          </a:stretch>
        </p:blipFill>
        <p:spPr bwMode="auto">
          <a:xfrm>
            <a:off x="500034" y="3571876"/>
            <a:ext cx="3429024" cy="252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14282" y="321468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Открытие музея им. В.А.Муромцева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321468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Интервью с А.И. Булгаковым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6072206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Мероприятие «Весточка с фронта»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6380" y="6072206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Урок города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15338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7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55" y="0"/>
            <a:ext cx="91478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642918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2. Экспозиционная деятельность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6" name="Picture 2" descr="C:\Users\museum\Desktop\конкурс музеея2015год\Новая папка\IMG_1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321471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C:\Users\museum\Desktop\конкурс музеея2015год\Новая папка\IMG_1924.JPG"/>
          <p:cNvPicPr>
            <a:picLocks noChangeAspect="1" noChangeArrowheads="1"/>
          </p:cNvPicPr>
          <p:nvPr/>
        </p:nvPicPr>
        <p:blipFill>
          <a:blip r:embed="rId4" cstate="print"/>
          <a:srcRect r="910" b="14084"/>
          <a:stretch>
            <a:fillRect/>
          </a:stretch>
        </p:blipFill>
        <p:spPr bwMode="auto">
          <a:xfrm>
            <a:off x="5643570" y="1571612"/>
            <a:ext cx="331841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C:\Users\museum\Desktop\конкурс музеея2015год\Новая папка\IMG_1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929066"/>
            <a:ext cx="3214678" cy="240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1" name="Picture 7" descr="C:\Users\museum\Desktop\конкурс музеея2015год\Новая папка\IMG_19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00504"/>
            <a:ext cx="3286148" cy="241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9" name="Picture 5" descr="C:\Users\museum\Desktop\конкурс музеея2015год\Новая папка\IMG_19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071678"/>
            <a:ext cx="2426632" cy="326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2643174" y="1142984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Общий вид музея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43900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8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пбл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785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928670"/>
            <a:ext cx="89296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defRPr/>
            </a:pPr>
            <a:r>
              <a:rPr lang="ru-RU" dirty="0" smtClean="0">
                <a:cs typeface="Times New Roman" pitchFamily="18" charset="0"/>
              </a:rPr>
              <a:t>Нашему музею 11 </a:t>
            </a:r>
            <a:r>
              <a:rPr lang="ru-RU" dirty="0">
                <a:cs typeface="Times New Roman" pitchFamily="18" charset="0"/>
              </a:rPr>
              <a:t>лет. Он начинается при входе в здание техникума, где размещены мемориальные доски Героям России Станиславу Александровичу </a:t>
            </a:r>
            <a:r>
              <a:rPr lang="ru-RU" dirty="0" err="1">
                <a:cs typeface="Times New Roman" pitchFamily="18" charset="0"/>
              </a:rPr>
              <a:t>Амелину</a:t>
            </a:r>
            <a:r>
              <a:rPr lang="ru-RU" dirty="0">
                <a:cs typeface="Times New Roman" pitchFamily="18" charset="0"/>
              </a:rPr>
              <a:t> (</a:t>
            </a:r>
            <a:r>
              <a:rPr lang="ru-RU" dirty="0" smtClean="0">
                <a:cs typeface="Times New Roman" pitchFamily="18" charset="0"/>
              </a:rPr>
              <a:t>1975-1996) и Алексею </a:t>
            </a:r>
            <a:r>
              <a:rPr lang="ru-RU" dirty="0">
                <a:cs typeface="Times New Roman" pitchFamily="18" charset="0"/>
              </a:rPr>
              <a:t>Викторовичу Отческих (1972-2000), погибшим в Чечне</a:t>
            </a:r>
          </a:p>
          <a:p>
            <a:pPr algn="just">
              <a:defRPr/>
            </a:pPr>
            <a:endParaRPr lang="ru-RU" sz="1800" dirty="0">
              <a:latin typeface="+mn-lt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latin typeface="+mn-lt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latin typeface="+mn-lt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latin typeface="+mn-lt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latin typeface="+mn-lt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>
              <a:latin typeface="+mn-lt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28596" y="2143116"/>
            <a:ext cx="4000528" cy="3071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C:\Users\museum\Desktop\IMG_1159.JPG"/>
          <p:cNvPicPr>
            <a:picLocks noChangeAspect="1" noChangeArrowheads="1"/>
          </p:cNvPicPr>
          <p:nvPr/>
        </p:nvPicPr>
        <p:blipFill>
          <a:blip r:embed="rId4" cstate="print"/>
          <a:srcRect l="4200" t="33078" r="55524" b="40064"/>
          <a:stretch>
            <a:fillRect/>
          </a:stretch>
        </p:blipFill>
        <p:spPr bwMode="auto">
          <a:xfrm>
            <a:off x="6215074" y="2071678"/>
            <a:ext cx="2571769" cy="176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museum\Desktop\IMG_1159.JPG"/>
          <p:cNvPicPr>
            <a:picLocks noChangeAspect="1" noChangeArrowheads="1"/>
          </p:cNvPicPr>
          <p:nvPr/>
        </p:nvPicPr>
        <p:blipFill>
          <a:blip r:embed="rId4" cstate="print"/>
          <a:srcRect l="54545" t="33078" r="6438" b="40064"/>
          <a:stretch>
            <a:fillRect/>
          </a:stretch>
        </p:blipFill>
        <p:spPr bwMode="auto">
          <a:xfrm>
            <a:off x="5000628" y="4214818"/>
            <a:ext cx="2643206" cy="179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143900" y="648866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3A19158D-87D0-4DCA-8777-831C84DAE781}" type="slidenum">
              <a:rPr lang="ru-RU" smtClean="0"/>
              <a:pPr algn="ctr"/>
              <a:t>9</a:t>
            </a:fld>
            <a:r>
              <a:rPr lang="ru-RU" dirty="0" smtClean="0"/>
              <a:t>/47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2215</Words>
  <Application>Microsoft Office PowerPoint</Application>
  <PresentationFormat>Экран (4:3)</PresentationFormat>
  <Paragraphs>247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KemGTK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museum</dc:creator>
  <cp:lastModifiedBy>Смирнова Наталья Игоревна</cp:lastModifiedBy>
  <cp:revision>117</cp:revision>
  <dcterms:created xsi:type="dcterms:W3CDTF">2015-01-28T09:13:29Z</dcterms:created>
  <dcterms:modified xsi:type="dcterms:W3CDTF">2015-03-12T08:29:07Z</dcterms:modified>
</cp:coreProperties>
</file>