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86" r:id="rId2"/>
    <p:sldId id="264" r:id="rId3"/>
    <p:sldId id="265" r:id="rId4"/>
    <p:sldId id="266" r:id="rId5"/>
    <p:sldId id="267" r:id="rId6"/>
    <p:sldId id="284" r:id="rId7"/>
    <p:sldId id="269" r:id="rId8"/>
    <p:sldId id="285" r:id="rId9"/>
    <p:sldId id="279" r:id="rId10"/>
    <p:sldId id="287" r:id="rId11"/>
    <p:sldId id="289" r:id="rId12"/>
    <p:sldId id="288" r:id="rId13"/>
    <p:sldId id="290" r:id="rId14"/>
    <p:sldId id="291" r:id="rId15"/>
    <p:sldId id="292" r:id="rId16"/>
    <p:sldId id="280" r:id="rId17"/>
    <p:sldId id="293" r:id="rId18"/>
    <p:sldId id="282" r:id="rId19"/>
    <p:sldId id="294" r:id="rId20"/>
    <p:sldId id="306" r:id="rId21"/>
    <p:sldId id="307" r:id="rId22"/>
    <p:sldId id="309" r:id="rId23"/>
    <p:sldId id="308" r:id="rId24"/>
    <p:sldId id="310" r:id="rId25"/>
    <p:sldId id="311" r:id="rId26"/>
    <p:sldId id="312" r:id="rId27"/>
    <p:sldId id="313" r:id="rId28"/>
    <p:sldId id="315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E776"/>
    <a:srgbClr val="FFFF66"/>
    <a:srgbClr val="FF9966"/>
    <a:srgbClr val="E3D8F4"/>
    <a:srgbClr val="005C2E"/>
    <a:srgbClr val="FF66FF"/>
    <a:srgbClr val="C30DBA"/>
    <a:srgbClr val="FCD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5" autoAdjust="0"/>
    <p:restoredTop sz="94660"/>
  </p:normalViewPr>
  <p:slideViewPr>
    <p:cSldViewPr>
      <p:cViewPr>
        <p:scale>
          <a:sx n="70" d="100"/>
          <a:sy n="70" d="100"/>
        </p:scale>
        <p:origin x="2382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5C2AA-C39C-4748-A694-8875A1CC80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95924-100E-467E-828E-0EC680E792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B8B8F-0854-4266-8197-16C8224B8A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62D7E-40BF-4A25-B97A-591F5E8C42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D23BD-6E07-47C2-A262-089A2D6BA0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72967-7AB2-4CCD-B5C1-EA398875C8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397B0-3710-4343-863E-E8393E0278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AED94-81C9-4BA5-A5A7-582104BADB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422B1-0FBF-46B0-9FFF-E9C16EA8BE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FA056-13AA-4CBC-932B-BD57F552C7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87BDC-4775-4CDC-A4C3-A56702AA73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FFF9F-1BE9-44C3-8629-5F2D85DBF3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93156-2D39-4022-9F69-2CAB96F1FC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99E96-1E0F-4A69-8A3F-3765C3AC5E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E3F29-6C39-44FF-AF18-061D9CE11F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E04AC-D5D3-4D52-B7D4-7C6953C769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8D669-D91C-4CD6-AB3B-B6BBF408B7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B1BFED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4DAFA8D8-F164-4CAF-B1A7-0249CDDF82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ys.ru/Images/im466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Vadim\&#1052;&#1086;&#1080;%20&#1076;&#1086;&#1082;&#1091;&#1084;&#1077;&#1085;&#1090;&#1099;\&#1051;&#1045;&#1053;&#1040;\&#1044;&#1053;&#1048;%20&#1057;&#1051;&#1040;&#1042;&#1071;&#1053;&#1057;&#1050;&#1054;&#1049;%20&#1055;&#1048;&#1057;&#1068;&#1052;&#1045;&#1053;&#1053;&#1054;&#1057;&#1058;&#1048;%20&#1048;%20&#1050;&#1059;&#1051;&#1068;&#1058;&#1059;&#1056;&#1067;\&#1046;&#1080;&#1090;&#1080;&#1103;%20&#1089;&#1074;&#1103;&#1090;&#1099;&#1093;\&#1048;&#1082;&#1086;&#1085;&#1072;%20&#1057;&#1074;&#1103;&#1090;&#1099;&#1077;%20&#1050;&#1080;&#1088;&#1080;&#1083;&#1083;%20&#1080;%20&#1052;&#1077;&#1092;&#1086;&#1076;&#1080;&#1081;.files\ib46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ys.ru/Images/im466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Vadim\&#1052;&#1086;&#1080;%20&#1076;&#1086;&#1082;&#1091;&#1084;&#1077;&#1085;&#1090;&#1099;\&#1051;&#1045;&#1053;&#1040;\&#1044;&#1053;&#1048;%20&#1057;&#1051;&#1040;&#1042;&#1071;&#1053;&#1057;&#1050;&#1054;&#1049;%20&#1055;&#1048;&#1057;&#1068;&#1052;&#1045;&#1053;&#1053;&#1054;&#1057;&#1058;&#1048;%20&#1048;%20&#1050;&#1059;&#1051;&#1068;&#1058;&#1059;&#1056;&#1067;\&#1046;&#1080;&#1090;&#1080;&#1103;%20&#1089;&#1074;&#1103;&#1090;&#1099;&#1093;\&#1048;&#1082;&#1086;&#1085;&#1072;%20&#1057;&#1074;&#1103;&#1090;&#1099;&#1077;%20&#1050;&#1080;&#1088;&#1080;&#1083;&#1083;%20&#1080;%20&#1052;&#1077;&#1092;&#1086;&#1076;&#1080;&#1081;.files\ib466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ays.ru/Images/ii1233&amp;1867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ays.ru/Images/ib186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days.ru/Images/ii1525&amp;191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ays.ru/Images/ib1913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Documents and Settings\Admin\Рабочий стол\56771289_1269199585_a2decf45bfaaaa545031f2b414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214563"/>
            <a:ext cx="8001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9600" spc="300" dirty="0">
                <a:solidFill>
                  <a:srgbClr val="FF0000"/>
                </a:solidFill>
                <a:latin typeface="Mistral" pitchFamily="66" charset="0"/>
              </a:rPr>
              <a:t>День славянской письменности и культуры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857250" y="2000250"/>
            <a:ext cx="2643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4800">
                <a:latin typeface="Impact" pitchFamily="34" charset="0"/>
              </a:rPr>
              <a:t>24 </a:t>
            </a:r>
            <a:r>
              <a:rPr lang="ru-RU" altLang="ru-RU" sz="4800">
                <a:latin typeface="Impact" pitchFamily="34" charset="0"/>
              </a:rPr>
              <a:t>МАЯ</a:t>
            </a:r>
            <a:endParaRPr lang="ru-RU" altLang="ru-RU"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 жизни Кирилла и </a:t>
            </a:r>
            <a:r>
              <a:rPr lang="ru-RU" spc="3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Мефодия</a:t>
            </a:r>
            <a:endParaRPr lang="ru-RU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0625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Кирилл</a:t>
            </a:r>
            <a:r>
              <a:rPr lang="ru-RU" dirty="0"/>
              <a:t> ( род. в 827 г. , до принятия монашества – Константин) и </a:t>
            </a:r>
            <a:r>
              <a:rPr lang="ru-RU" b="1" dirty="0" err="1"/>
              <a:t>Мефодий</a:t>
            </a:r>
            <a:r>
              <a:rPr lang="ru-RU" dirty="0"/>
              <a:t>  ( род. в 815 г., мирское имя неизвестно) родились в семье  византийского военачальника                  </a:t>
            </a:r>
            <a:r>
              <a:rPr lang="ru-RU" b="1" dirty="0"/>
              <a:t>из г. Фессалоники                  </a:t>
            </a:r>
            <a:r>
              <a:rPr lang="ru-RU" dirty="0"/>
              <a:t>( Греция)</a:t>
            </a:r>
          </a:p>
        </p:txBody>
      </p:sp>
      <p:pic>
        <p:nvPicPr>
          <p:cNvPr id="4" name="Рисунок 3" descr="http://www.rosinka.vrn.ru/ru_yaz/images/kir_mif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643063"/>
            <a:ext cx="36798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Св. Кирилл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143250" y="1571625"/>
            <a:ext cx="5715000" cy="4757738"/>
          </a:xfrm>
        </p:spPr>
        <p:txBody>
          <a:bodyPr/>
          <a:lstStyle/>
          <a:p>
            <a:r>
              <a:rPr lang="ru-RU" altLang="ru-RU" b="1"/>
              <a:t>Св. Кирилл </a:t>
            </a:r>
            <a:r>
              <a:rPr lang="ru-RU" altLang="ru-RU"/>
              <a:t>с малых лет отличался умственными способностями. Позже он в совершенстве овладел пятью языками, в том числе и славянским</a:t>
            </a:r>
          </a:p>
        </p:txBody>
      </p:sp>
      <p:pic>
        <p:nvPicPr>
          <p:cNvPr id="1026" name="Picture 2" descr="Святые Кирилл и Мефодий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50" y="1285875"/>
            <a:ext cx="2786063" cy="521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Св. </a:t>
            </a:r>
            <a:r>
              <a:rPr lang="ru-RU" sz="4000" spc="3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Мефодий</a:t>
            </a:r>
            <a:endParaRPr lang="ru-RU" sz="40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757738"/>
          </a:xfrm>
        </p:spPr>
        <p:txBody>
          <a:bodyPr/>
          <a:lstStyle/>
          <a:p>
            <a:r>
              <a:rPr lang="ru-RU" altLang="ru-RU" b="1"/>
              <a:t>Св. Мефодий </a:t>
            </a:r>
            <a:r>
              <a:rPr lang="ru-RU" altLang="ru-RU"/>
              <a:t>– высокопоставленный воин, правивший около 10 лет одним из славянских княжеств, подчиненных Византии, что дало ему возможность научиться славянскому языку</a:t>
            </a:r>
          </a:p>
        </p:txBody>
      </p:sp>
      <p:pic>
        <p:nvPicPr>
          <p:cNvPr id="1026" name="Picture 2" descr="Святые Кирилл и Мефодий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50" y="1285875"/>
            <a:ext cx="2786063" cy="521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1928813"/>
            <a:ext cx="6000750" cy="41687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i="1"/>
              <a:t>	«Мы тянули с тобой, брат, одну борозду, как супруг волов, и вот, я падаю на гряде, кончаю жизнь свою. Я знаю, ты очень любишь свой родной Олимп. Смотри же, не покидай даже ради него наше служение…»</a:t>
            </a:r>
            <a:r>
              <a:rPr lang="ru-RU" altLang="ru-RU"/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pc="30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14 февраля 869 в возрасте 42 лет Кирилл умирает в Риме</a:t>
            </a:r>
          </a:p>
        </p:txBody>
      </p:sp>
      <p:pic>
        <p:nvPicPr>
          <p:cNvPr id="21506" name="Picture 2" descr="Кирилл, учитель Словенский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00750" y="2214563"/>
            <a:ext cx="27146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2143125"/>
            <a:ext cx="5715000" cy="47148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i="1"/>
              <a:t>	</a:t>
            </a:r>
            <a:r>
              <a:rPr lang="ru-RU" altLang="ru-RU"/>
              <a:t>Мефодия после смерти брата преследовали, подвергли суду, сажали в тюрьму, но он до последних дней занимался просвящением славян</a:t>
            </a:r>
          </a:p>
          <a:p>
            <a:pPr algn="ctr">
              <a:buFontTx/>
              <a:buNone/>
            </a:pPr>
            <a:r>
              <a:rPr lang="ru-RU" altLang="ru-RU"/>
              <a:t>Мефодий предсказал день своей смерти и скончался              </a:t>
            </a:r>
            <a:r>
              <a:rPr lang="ru-RU" altLang="ru-RU" b="1"/>
              <a:t>6 апреля 885 г.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30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После смерти брата </a:t>
            </a:r>
            <a:r>
              <a:rPr lang="ru-RU" sz="3200" spc="300" dirty="0" err="1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Мефодий</a:t>
            </a:r>
            <a:r>
              <a:rPr lang="ru-RU" sz="3200" spc="30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продолжает евангельскую проповедь среди славян</a:t>
            </a:r>
          </a:p>
        </p:txBody>
      </p:sp>
      <p:pic>
        <p:nvPicPr>
          <p:cNvPr id="22530" name="Picture 2" descr="Мефодий Моравский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00750" y="2500313"/>
            <a:ext cx="2754313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4214813" y="16430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i="1">
                <a:latin typeface="Calibri" pitchFamily="34" charset="0"/>
              </a:rPr>
              <a:t>«Я не молчал из страха и всегда бодрствовал на страже»</a:t>
            </a:r>
            <a:endParaRPr lang="ru-RU" altLang="ru-RU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Славянские азбуки: </a:t>
            </a:r>
            <a:br>
              <a:rPr lang="ru-RU" sz="4000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sz="4000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кириллица и глаголица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Глаголица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>
          <a:xfrm>
            <a:off x="0" y="2357438"/>
            <a:ext cx="4497388" cy="39512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200"/>
              <a:t>	Кирилл и Мефодий "переложили" звуки славянского языка на пергамент с помощью глаголицы.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Кириллица</a:t>
            </a:r>
          </a:p>
        </p:txBody>
      </p:sp>
      <p:sp>
        <p:nvSpPr>
          <p:cNvPr id="16390" name="Содержимое 5"/>
          <p:cNvSpPr>
            <a:spLocks noGrp="1"/>
          </p:cNvSpPr>
          <p:nvPr>
            <p:ph sz="quarter" idx="4"/>
          </p:nvPr>
        </p:nvSpPr>
        <p:spPr>
          <a:xfrm>
            <a:off x="4211638" y="2357438"/>
            <a:ext cx="4473575" cy="39512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200"/>
              <a:t>	В 893 г. появилась кириллица, которая со временем вытеснила глаголицу во всех славянских странах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/>
          <p:cNvSpPr>
            <a:spLocks noGrp="1"/>
          </p:cNvSpPr>
          <p:nvPr>
            <p:ph type="title"/>
          </p:nvPr>
        </p:nvSpPr>
        <p:spPr>
          <a:xfrm>
            <a:off x="2071670" y="142852"/>
            <a:ext cx="5357850" cy="10001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kern="10" dirty="0">
                <a:ln w="9525">
                  <a:solidFill>
                    <a:srgbClr val="005C2E">
                      <a:alpha val="0"/>
                    </a:srgbClr>
                  </a:solidFill>
                  <a:round/>
                  <a:headEnd/>
                  <a:tailEnd/>
                </a:ln>
                <a:solidFill>
                  <a:srgbClr val="0A4A0D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ГЛАГОЛИЦА</a:t>
            </a:r>
          </a:p>
        </p:txBody>
      </p:sp>
      <p:pic>
        <p:nvPicPr>
          <p:cNvPr id="17411" name="Рисунок 6" descr="рисунок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71563"/>
            <a:ext cx="8715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Кириллическое письмо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143500" y="1643063"/>
            <a:ext cx="3714750" cy="3214687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Образцом для написания букв кириллицы послужили знаки греческого уставного алфавита</a:t>
            </a:r>
          </a:p>
        </p:txBody>
      </p:sp>
      <p:pic>
        <p:nvPicPr>
          <p:cNvPr id="24578" name="Picture 2" descr="boo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4559300" cy="36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500063" y="5357813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latin typeface="Calibri" pitchFamily="34" charset="0"/>
              </a:rPr>
              <a:t>Устав</a:t>
            </a:r>
            <a:r>
              <a:rPr lang="ru-RU" altLang="ru-RU" sz="2400">
                <a:latin typeface="Calibri" pitchFamily="34" charset="0"/>
              </a:rPr>
              <a:t> - это такое письмо, когда буквы пишутся прямо на одинаковом расстоянии друг от друга, без наклона - они как бы "уставлены"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1725"/>
            <a:ext cx="91440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4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4000" kern="10" dirty="0">
                <a:ln w="9525">
                  <a:solidFill>
                    <a:srgbClr val="005C2E">
                      <a:alpha val="0"/>
                    </a:srgbClr>
                  </a:solidFill>
                  <a:round/>
                  <a:headEnd/>
                  <a:tailEnd/>
                </a:ln>
                <a:solidFill>
                  <a:srgbClr val="0A4A0D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КИРИЛЛИЦА</a:t>
            </a:r>
            <a:endParaRPr lang="ru-R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92275" y="188913"/>
            <a:ext cx="6840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«Возрождение славянского праздника»</a:t>
            </a:r>
          </a:p>
        </p:txBody>
      </p:sp>
      <p:pic>
        <p:nvPicPr>
          <p:cNvPr id="20483" name="Picture 6" descr="Ohrid_%20St%20Cyril%20and%20his%20brother%20St%20Methodius%20-%20Apostles%20to%20the%20Sla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35702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067175" y="5445125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Македония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Охрид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Памятник Кириллу и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Мефодию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24300" y="1517650"/>
            <a:ext cx="4968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середине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XIV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века официально Кирилла и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Мефодия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причислили к святым.</a:t>
            </a:r>
          </a:p>
          <a:p>
            <a:pPr algn="just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В России память славян-просветителей праздновалась уже в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XI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веке. Но всё же это больше интересовало только учёных. Широкие празднества славянского слова начались в России в начале 60-х годов позапрошлого века.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latin typeface="Arial Black" pitchFamily="34" charset="0"/>
              </a:rPr>
              <a:t>ПИКТОГРАФИЧЕСКОЕ</a:t>
            </a:r>
            <a:r>
              <a:rPr lang="ru-RU" altLang="ru-RU" sz="4000"/>
              <a:t> </a:t>
            </a:r>
            <a:r>
              <a:rPr lang="ru-RU" altLang="ru-RU" sz="4000">
                <a:latin typeface="Arial Black" pitchFamily="34" charset="0"/>
              </a:rPr>
              <a:t>ПИСЬМО</a:t>
            </a:r>
          </a:p>
        </p:txBody>
      </p:sp>
      <p:sp>
        <p:nvSpPr>
          <p:cNvPr id="3075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2187575"/>
          </a:xfrm>
        </p:spPr>
        <p:txBody>
          <a:bodyPr/>
          <a:lstStyle/>
          <a:p>
            <a:pPr eaLnBrk="1" hangingPunct="1"/>
            <a:endParaRPr lang="ru-RU" altLang="ru-RU" sz="240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37000"/>
            <a:ext cx="8229600" cy="2189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       </a:t>
            </a:r>
            <a:r>
              <a:rPr lang="ru-RU" altLang="ru-RU" sz="2400" b="1" i="1"/>
              <a:t>Пиктографическое</a:t>
            </a:r>
            <a:r>
              <a:rPr lang="ru-RU" altLang="ru-RU" sz="2400"/>
              <a:t> или </a:t>
            </a:r>
            <a:r>
              <a:rPr lang="ru-RU" altLang="ru-RU" sz="2400" b="1" i="1"/>
              <a:t>картинное</a:t>
            </a:r>
            <a:r>
              <a:rPr lang="ru-RU" altLang="ru-RU" sz="2400" b="1"/>
              <a:t> </a:t>
            </a:r>
            <a:r>
              <a:rPr lang="ru-RU" altLang="ru-RU" sz="2400"/>
              <a:t>письмо появилось в доисторические времена. Многие рисунки, дошедшие до нас, ещё не разгаданы.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/>
              <a:t>       Примерами современного использования пиктографии могут служить дорожные знаки для водителей и пешеходов.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/>
          </a:p>
        </p:txBody>
      </p:sp>
      <p:pic>
        <p:nvPicPr>
          <p:cNvPr id="3077" name="Picture 15" descr="j0289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628775"/>
            <a:ext cx="3322637" cy="2159000"/>
          </a:xfrm>
          <a:noFill/>
        </p:spPr>
      </p:pic>
      <p:pic>
        <p:nvPicPr>
          <p:cNvPr id="3078" name="Picture 17" descr="slavi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38163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804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14313"/>
            <a:ext cx="3571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313" y="5357813"/>
            <a:ext cx="86439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dirty="0"/>
              <a:t>    </a:t>
            </a:r>
            <a:r>
              <a:rPr lang="ru-RU" sz="2400" dirty="0"/>
              <a:t>Н</a:t>
            </a:r>
            <a:r>
              <a:rPr lang="en-US" sz="2400" dirty="0"/>
              <a:t>а </a:t>
            </a:r>
            <a:r>
              <a:rPr lang="en-US" sz="2400" dirty="0" err="1"/>
              <a:t>территории</a:t>
            </a:r>
            <a:r>
              <a:rPr lang="en-US" sz="2400" dirty="0"/>
              <a:t> </a:t>
            </a:r>
            <a:r>
              <a:rPr lang="en-US" sz="2400" dirty="0" err="1"/>
              <a:t>Киево-Печерской</a:t>
            </a:r>
            <a:r>
              <a:rPr lang="en-US" sz="2400" dirty="0"/>
              <a:t> </a:t>
            </a:r>
            <a:r>
              <a:rPr lang="en-US" sz="2400" dirty="0" err="1"/>
              <a:t>лавры</a:t>
            </a:r>
            <a:r>
              <a:rPr lang="en-US" sz="2400" dirty="0"/>
              <a:t>, </a:t>
            </a:r>
            <a:r>
              <a:rPr lang="en-US" sz="2400" dirty="0" err="1"/>
              <a:t>близ</a:t>
            </a:r>
            <a:r>
              <a:rPr lang="en-US" sz="2400" dirty="0"/>
              <a:t> </a:t>
            </a:r>
            <a:r>
              <a:rPr lang="en-US" sz="2400" dirty="0" err="1"/>
              <a:t>Дальних</a:t>
            </a:r>
            <a:r>
              <a:rPr lang="en-US" sz="2400" dirty="0"/>
              <a:t> </a:t>
            </a:r>
            <a:r>
              <a:rPr lang="en-US" sz="2400" dirty="0" err="1"/>
              <a:t>пещер</a:t>
            </a:r>
            <a:r>
              <a:rPr lang="en-US" sz="2400" dirty="0"/>
              <a:t>, </a:t>
            </a:r>
            <a:r>
              <a:rPr lang="en-US" sz="2400" dirty="0" err="1"/>
              <a:t>установили</a:t>
            </a:r>
            <a:r>
              <a:rPr lang="en-US" sz="2400" dirty="0"/>
              <a:t> </a:t>
            </a:r>
            <a:r>
              <a:rPr lang="en-US" sz="2400" dirty="0" err="1"/>
              <a:t>памятник</a:t>
            </a:r>
            <a:r>
              <a:rPr lang="en-US" sz="2400" dirty="0"/>
              <a:t> </a:t>
            </a:r>
            <a:r>
              <a:rPr lang="en-US" sz="2400" dirty="0" err="1"/>
              <a:t>создателям</a:t>
            </a:r>
            <a:r>
              <a:rPr lang="en-US" sz="2400" dirty="0"/>
              <a:t> </a:t>
            </a:r>
            <a:r>
              <a:rPr lang="en-US" sz="2400" dirty="0" err="1"/>
              <a:t>славянской</a:t>
            </a:r>
            <a:r>
              <a:rPr lang="en-US" sz="2400" dirty="0"/>
              <a:t> </a:t>
            </a:r>
            <a:r>
              <a:rPr lang="en-US" sz="2400" dirty="0" err="1"/>
              <a:t>азбуки</a:t>
            </a:r>
            <a:r>
              <a:rPr lang="en-US" sz="2400" dirty="0"/>
              <a:t> </a:t>
            </a:r>
            <a:r>
              <a:rPr lang="en-US" sz="2400" dirty="0" err="1"/>
              <a:t>Кириллу</a:t>
            </a:r>
            <a:r>
              <a:rPr lang="en-US" sz="2400" dirty="0"/>
              <a:t> и </a:t>
            </a:r>
            <a:r>
              <a:rPr lang="en-US" sz="2400" dirty="0" err="1"/>
              <a:t>Мефодию</a:t>
            </a:r>
            <a:r>
              <a:rPr lang="en-US" sz="2400" dirty="0"/>
              <a:t>.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084kiev03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39401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6237288"/>
            <a:ext cx="439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Святым Кириллу и Мефодию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43438" y="1196975"/>
            <a:ext cx="43211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  Праздник в честь Кирилла и Мефодия — государственный праздник в России (с 1991 года), Болгарии, Чехии, Словакии и Республике Македонии. В России, Болгарии и Республике Македонии праздник отмечается 24 мая; в России и Болгарии он носит имя День славянской культуры и письменности, в Македонии — День Святых Кирилла и Мефодия. В Чехии и Словакии праздник отмечается 5 июля.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4810125"/>
          </a:xfrm>
        </p:spPr>
        <p:txBody>
          <a:bodyPr/>
          <a:lstStyle/>
          <a:p>
            <a:br>
              <a:rPr lang="ru-RU" altLang="ru-RU" sz="2800"/>
            </a:br>
            <a:br>
              <a:rPr lang="ru-RU" altLang="ru-RU" sz="2800"/>
            </a:br>
            <a:r>
              <a:rPr lang="ru-RU" altLang="ru-RU" sz="2800"/>
              <a:t>Шедевр древнерусской письменности </a:t>
            </a:r>
            <a:br>
              <a:rPr lang="ru-RU" altLang="ru-RU" sz="2800"/>
            </a:br>
            <a:r>
              <a:rPr lang="ru-RU" altLang="ru-RU" sz="2800"/>
              <a:t>«ПОВЕСТЬ О ПЕТРЕ И ФЕВРОНИИ МУРОМСКИХ»</a:t>
            </a:r>
            <a:br>
              <a:rPr lang="ru-RU" altLang="ru-RU"/>
            </a:br>
            <a:endParaRPr lang="ru-RU" altLang="ru-RU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333375"/>
            <a:ext cx="4214812" cy="611981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>
          <a:xfrm>
            <a:off x="900113" y="5013325"/>
            <a:ext cx="7559675" cy="1439863"/>
          </a:xfrm>
        </p:spPr>
        <p:txBody>
          <a:bodyPr/>
          <a:lstStyle/>
          <a:p>
            <a:r>
              <a:rPr lang="ru-RU" altLang="ru-RU" sz="2000"/>
              <a:t>Петр взял Агриков меч, пришёл к снохе и убил змия. Змий явился в своём естестве и, умирая, обрызгал Петра кровью.</a:t>
            </a:r>
          </a:p>
          <a:p>
            <a:endParaRPr lang="ru-RU" altLang="ru-RU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971550" y="4868863"/>
            <a:ext cx="7488238" cy="1303337"/>
          </a:xfrm>
        </p:spPr>
        <p:txBody>
          <a:bodyPr/>
          <a:lstStyle/>
          <a:p>
            <a:r>
              <a:rPr lang="ru-RU" altLang="ru-RU" sz="2000"/>
              <a:t>Зайдя в один дом, он увидел девицу, ткущую полотно. Это была Феврония, дочь древолаза, добывающего мёд. Юноша, видя мудрость девицы, поведал ей о беде, постигшей его господина.</a:t>
            </a:r>
          </a:p>
        </p:txBody>
      </p:sp>
      <p:pic>
        <p:nvPicPr>
          <p:cNvPr id="25604" name="Picture 2" descr="F:\день славянсмкой письменност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620713"/>
            <a:ext cx="4762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7862" cy="804862"/>
          </a:xfrm>
        </p:spPr>
        <p:txBody>
          <a:bodyPr/>
          <a:lstStyle/>
          <a:p>
            <a:r>
              <a:rPr lang="ru-RU" altLang="ru-RU" sz="2000"/>
              <a:t>Девушка исцелила князя, и он взял ее в жены.</a:t>
            </a:r>
          </a:p>
          <a:p>
            <a:endParaRPr lang="ru-RU" altLang="ru-RU"/>
          </a:p>
        </p:txBody>
      </p:sp>
      <p:pic>
        <p:nvPicPr>
          <p:cNvPr id="26628" name="Picture 2" descr="F:\день славянсмкой письменности\PeterFevr_Muro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47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F:\день славянсмкой письменности\PeterFevr_Mur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63" y="549275"/>
            <a:ext cx="42751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3"/>
          <p:cNvSpPr txBox="1">
            <a:spLocks/>
          </p:cNvSpPr>
          <p:nvPr/>
        </p:nvSpPr>
        <p:spPr bwMode="auto">
          <a:xfrm>
            <a:off x="0" y="3213100"/>
            <a:ext cx="471646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1400" kern="0" dirty="0">
                <a:latin typeface="+mn-lt"/>
              </a:rPr>
              <a:t>Памятник Петру и </a:t>
            </a:r>
            <a:r>
              <a:rPr lang="ru-RU" sz="1400" kern="0" dirty="0" err="1">
                <a:latin typeface="+mn-lt"/>
              </a:rPr>
              <a:t>Февронии</a:t>
            </a:r>
            <a:r>
              <a:rPr lang="ru-RU" sz="1400" kern="0" dirty="0">
                <a:latin typeface="+mn-lt"/>
              </a:rPr>
              <a:t> возле дворца бракосочетания в Муроме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>
          <a:xfrm>
            <a:off x="4500563" y="549275"/>
            <a:ext cx="4175125" cy="5327650"/>
          </a:xfrm>
        </p:spPr>
        <p:txBody>
          <a:bodyPr/>
          <a:lstStyle/>
          <a:p>
            <a:r>
              <a:rPr lang="ru-RU" altLang="ru-RU" sz="2000"/>
              <a:t>Петр и Феврония уплыли из города по Оке. На том судне, где была Феврония, находился ещё один человек с женой. Он взглянул на Февронию с неким помыслом. А она велела ему зачерпнуть воды по правую и по левую сторону лодки и отпить. И потом спросила, какая вода вкуснее. Услышав, что одинаковая, Феврония пояснила: одинаково и естество женское, поэтому нечего помышлять о чужой жене.</a:t>
            </a:r>
          </a:p>
          <a:p>
            <a:endParaRPr lang="ru-RU" altLang="ru-RU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3457575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5157788"/>
            <a:ext cx="7704137" cy="1295400"/>
          </a:xfrm>
        </p:spPr>
        <p:txBody>
          <a:bodyPr/>
          <a:lstStyle/>
          <a:p>
            <a:r>
              <a:rPr lang="ru-RU" altLang="ru-RU" sz="2000"/>
              <a:t>Вельможи из Мурома стали просить князя и княгиню вернуться, чтобы править городом. Петр и Феврония, возвратившись, правили кротко и справедливо и умерли в один день.</a:t>
            </a:r>
          </a:p>
          <a:p>
            <a:endParaRPr lang="ru-RU" altLang="ru-RU"/>
          </a:p>
        </p:txBody>
      </p:sp>
      <p:pic>
        <p:nvPicPr>
          <p:cNvPr id="28676" name="Picture 2" descr="F:\день славянсмкой письменности\1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76250"/>
            <a:ext cx="65532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8 июня (день смерти Петра и Февронии) в России отмечается как день семьи, любви и верности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73238"/>
            <a:ext cx="3927475" cy="3455987"/>
          </a:xfrm>
          <a:noFill/>
        </p:spPr>
      </p:pic>
      <p:pic>
        <p:nvPicPr>
          <p:cNvPr id="2970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813175"/>
            <a:ext cx="4327525" cy="288448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>
                <a:latin typeface="Arial Black" pitchFamily="34" charset="0"/>
              </a:rPr>
              <a:t>ИДЕОГРАФИЧЕСКОЕ ПИСЬМО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1484313"/>
            <a:ext cx="8229600" cy="1728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/>
              <a:t>       </a:t>
            </a:r>
            <a:r>
              <a:rPr lang="ru-RU" altLang="ru-RU" sz="2400"/>
              <a:t>На смену </a:t>
            </a:r>
            <a:r>
              <a:rPr lang="ru-RU" altLang="ru-RU" sz="2400" b="1" i="1"/>
              <a:t>пиктографии</a:t>
            </a:r>
            <a:r>
              <a:rPr lang="ru-RU" altLang="ru-RU" sz="2400"/>
              <a:t> пришло </a:t>
            </a:r>
            <a:r>
              <a:rPr lang="ru-RU" altLang="ru-RU" sz="2400" b="1" i="1"/>
              <a:t>идеографическое </a:t>
            </a:r>
            <a:r>
              <a:rPr lang="ru-RU" altLang="ru-RU" sz="2400"/>
              <a:t>письмо (одним знаком обозначалось целое понятие). Предметы изображали знаками-символами. Рисунки служили средством напоминания, но не было письма в прямом смысле.</a:t>
            </a:r>
          </a:p>
          <a:p>
            <a:pPr eaLnBrk="1" hangingPunct="1">
              <a:buFontTx/>
              <a:buNone/>
            </a:pPr>
            <a:endParaRPr lang="ru-RU" altLang="ru-RU" sz="2400"/>
          </a:p>
        </p:txBody>
      </p:sp>
      <p:pic>
        <p:nvPicPr>
          <p:cNvPr id="4100" name="Picture 291" descr="260905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429000"/>
            <a:ext cx="46085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29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22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Arial Black" pitchFamily="34" charset="0"/>
              </a:rPr>
              <a:t>СЛОГОВОЕ ПИСЬМО</a:t>
            </a:r>
          </a:p>
        </p:txBody>
      </p:sp>
      <p:sp>
        <p:nvSpPr>
          <p:cNvPr id="56347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12875"/>
            <a:ext cx="7921625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000"/>
              <a:t>      </a:t>
            </a:r>
            <a:r>
              <a:rPr lang="ru-RU" altLang="ru-RU" sz="2000"/>
              <a:t>  </a:t>
            </a:r>
            <a:r>
              <a:rPr lang="ru-RU" altLang="ru-RU" sz="2400"/>
              <a:t>Позднее в </a:t>
            </a:r>
            <a:r>
              <a:rPr lang="ru-RU" altLang="ru-RU" sz="2400" b="1"/>
              <a:t>Египте</a:t>
            </a:r>
            <a:r>
              <a:rPr lang="ru-RU" altLang="ru-RU" sz="2400"/>
              <a:t>, </a:t>
            </a:r>
            <a:r>
              <a:rPr lang="ru-RU" altLang="ru-RU" sz="2400" b="1"/>
              <a:t>Индии</a:t>
            </a:r>
            <a:r>
              <a:rPr lang="ru-RU" altLang="ru-RU" sz="2400"/>
              <a:t> и </a:t>
            </a:r>
            <a:r>
              <a:rPr lang="ru-RU" altLang="ru-RU" sz="2400" b="1"/>
              <a:t>Японии</a:t>
            </a:r>
            <a:r>
              <a:rPr lang="ru-RU" altLang="ru-RU" sz="2400"/>
              <a:t> появилось слоговое письмо (системный знак слог). Оно применялось наряду с китайскими иероглифами. Слоговое письмо было громоздким, так как в нем смешивались словесные и слоговые знаки.</a:t>
            </a:r>
          </a:p>
        </p:txBody>
      </p:sp>
      <p:pic>
        <p:nvPicPr>
          <p:cNvPr id="5124" name="Picture 30" descr="265474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500438"/>
            <a:ext cx="6985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6" grpId="0"/>
      <p:bldP spid="563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latin typeface="Arial Black" pitchFamily="34" charset="0"/>
              </a:rPr>
              <a:t>БУКВЕННО-ЗВУКОВОЕ ПИСЬМО</a:t>
            </a: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557338"/>
            <a:ext cx="4968875" cy="446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/>
              <a:t>    </a:t>
            </a:r>
            <a:r>
              <a:rPr lang="en-US" altLang="ru-RU" sz="2800" b="1"/>
              <a:t>     </a:t>
            </a:r>
            <a:r>
              <a:rPr lang="ru-RU" altLang="ru-RU" sz="2800" b="1"/>
              <a:t>Буквенно-звуковое </a:t>
            </a:r>
            <a:r>
              <a:rPr lang="ru-RU" altLang="ru-RU" sz="2800"/>
              <a:t>(</a:t>
            </a:r>
            <a:r>
              <a:rPr lang="ru-RU" altLang="ru-RU" sz="2800" b="1" i="1"/>
              <a:t>фонетическое</a:t>
            </a:r>
            <a:r>
              <a:rPr lang="ru-RU" altLang="ru-RU" sz="2800"/>
              <a:t> письмо) относится ко второму тысячелетию до н. э. Это письмо отражает фонетический состав языка. </a:t>
            </a: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827088" y="4724400"/>
            <a:ext cx="46085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sz="2800">
                <a:latin typeface="Arial" charset="0"/>
              </a:rPr>
              <a:t>     </a:t>
            </a:r>
            <a:r>
              <a:rPr lang="ru-RU" altLang="ru-RU" sz="2800" b="1" i="1">
                <a:latin typeface="Arial" charset="0"/>
              </a:rPr>
              <a:t>Фонетическое письмо</a:t>
            </a:r>
            <a:r>
              <a:rPr lang="ru-RU" altLang="ru-RU" sz="2800">
                <a:latin typeface="Arial" charset="0"/>
              </a:rPr>
              <a:t> стало основой для </a:t>
            </a:r>
            <a:r>
              <a:rPr lang="en-US" altLang="ru-RU" sz="2800">
                <a:latin typeface="Arial" charset="0"/>
              </a:rPr>
              <a:t>  </a:t>
            </a:r>
            <a:r>
              <a:rPr lang="ru-RU" altLang="ru-RU" sz="2800">
                <a:latin typeface="Arial" charset="0"/>
              </a:rPr>
              <a:t>письменности многих народов.</a:t>
            </a:r>
          </a:p>
        </p:txBody>
      </p:sp>
      <p:sp>
        <p:nvSpPr>
          <p:cNvPr id="6149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6150" name="Picture 8" descr="C:\Documents and Settings\User\Рабочий стол\d8614a1dff96257a714d6a8eec62ba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5" y="1700213"/>
            <a:ext cx="29352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665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4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4040187" cy="1841500"/>
          </a:xfrm>
        </p:spPr>
        <p:txBody>
          <a:bodyPr/>
          <a:lstStyle/>
          <a:p>
            <a:endParaRPr lang="en-US" altLang="ru-RU"/>
          </a:p>
          <a:p>
            <a:endParaRPr lang="en-US" altLang="ru-RU"/>
          </a:p>
          <a:p>
            <a:r>
              <a:rPr lang="ru-RU" altLang="ru-RU"/>
              <a:t>Славяне-язычники не имели письмен, а пользовались чертами и резами</a:t>
            </a:r>
          </a:p>
          <a:p>
            <a:endParaRPr lang="ru-RU" altLang="ru-RU"/>
          </a:p>
        </p:txBody>
      </p:sp>
      <p:sp>
        <p:nvSpPr>
          <p:cNvPr id="7171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1052513"/>
            <a:ext cx="4041775" cy="1081087"/>
          </a:xfrm>
        </p:spPr>
        <p:txBody>
          <a:bodyPr/>
          <a:lstStyle/>
          <a:p>
            <a:r>
              <a:rPr lang="ru-RU" altLang="ru-RU"/>
              <a:t>А позже русские слова начали записывать греческими буквами</a:t>
            </a:r>
          </a:p>
        </p:txBody>
      </p:sp>
      <p:sp>
        <p:nvSpPr>
          <p:cNvPr id="7172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ru-RU" sz="5400"/>
              <a:t>  Den slawjanskoi pismennosti I kulturi</a:t>
            </a:r>
            <a:endParaRPr lang="ru-RU" altLang="ru-RU" sz="5400"/>
          </a:p>
        </p:txBody>
      </p:sp>
      <p:pic>
        <p:nvPicPr>
          <p:cNvPr id="717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275013"/>
            <a:ext cx="4040188" cy="238601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/>
              <a:t>       В Древнерусском государстве письменность появилась </a:t>
            </a:r>
            <a:r>
              <a:rPr lang="en-US" altLang="ru-RU" sz="2400"/>
              <a:t>I</a:t>
            </a:r>
            <a:r>
              <a:rPr lang="ru-RU" altLang="ru-RU" sz="2400"/>
              <a:t>Х веке на основе византийской системы письма. Авторами славянского шрифта были монахи Кирилл и Мефодий.</a:t>
            </a:r>
          </a:p>
          <a:p>
            <a:pPr eaLnBrk="1" hangingPunct="1">
              <a:buFontTx/>
              <a:buNone/>
            </a:pPr>
            <a:r>
              <a:rPr lang="ru-RU" altLang="ru-RU" sz="2400"/>
              <a:t>      Славянская письменность имела не одну, а две азбуки: кириллицу и глаголицу. </a:t>
            </a:r>
          </a:p>
        </p:txBody>
      </p:sp>
      <p:sp>
        <p:nvSpPr>
          <p:cNvPr id="8195" name="WordArt 11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280400" cy="2303463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34806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ПОЯВЛЕНИЕ ПИСЬМЕННОСТИ НА РУСИ</a:t>
            </a:r>
          </a:p>
        </p:txBody>
      </p:sp>
      <p:pic>
        <p:nvPicPr>
          <p:cNvPr id="8196" name="Picture 12" descr="99">
            <a:hlinkClick r:id="rId2" action="ppaction://hlinksldjump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1600200"/>
            <a:ext cx="3883025" cy="3700463"/>
          </a:xfrm>
        </p:spPr>
      </p:pic>
      <p:sp>
        <p:nvSpPr>
          <p:cNvPr id="8197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198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11188" y="4800600"/>
            <a:ext cx="8064500" cy="1436688"/>
          </a:xfrm>
        </p:spPr>
        <p:txBody>
          <a:bodyPr/>
          <a:lstStyle/>
          <a:p>
            <a:r>
              <a:rPr lang="ru-RU" altLang="ru-RU"/>
              <a:t>Моравский (Чехия, Словакия, Богемия, часть Австрии и Венгрии) князь Ростислав не хотел становиться католиком, как жители Германии, поэтому обратился за помощью к Византии</a:t>
            </a:r>
          </a:p>
        </p:txBody>
      </p:sp>
      <p:sp>
        <p:nvSpPr>
          <p:cNvPr id="9219" name="Рисунок 2"/>
          <p:cNvSpPr>
            <a:spLocks noGrp="1" noTextEdit="1"/>
          </p:cNvSpPr>
          <p:nvPr>
            <p:ph type="pic" idx="1"/>
          </p:nvPr>
        </p:nvSpPr>
        <p:spPr/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43037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49275"/>
            <a:ext cx="42862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691356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5" name="Рисунок 4"/>
          <p:cNvSpPr>
            <a:spLocks noGrp="1" noTextEdit="1"/>
          </p:cNvSpPr>
          <p:nvPr>
            <p:ph type="pic" idx="1"/>
          </p:nvPr>
        </p:nvSpPr>
        <p:spPr>
          <a:xfrm>
            <a:off x="1187450" y="260350"/>
            <a:ext cx="6985000" cy="5113338"/>
          </a:xfrm>
        </p:spPr>
      </p:sp>
      <p:sp>
        <p:nvSpPr>
          <p:cNvPr id="10246" name="Текст 5"/>
          <p:cNvSpPr>
            <a:spLocks noGrp="1"/>
          </p:cNvSpPr>
          <p:nvPr>
            <p:ph type="body" sz="half" idx="2"/>
          </p:nvPr>
        </p:nvSpPr>
        <p:spPr>
          <a:xfrm>
            <a:off x="1258888" y="5589588"/>
            <a:ext cx="6985000" cy="804862"/>
          </a:xfrm>
        </p:spPr>
        <p:txBody>
          <a:bodyPr/>
          <a:lstStyle/>
          <a:p>
            <a:r>
              <a:rPr lang="ru-RU" altLang="ru-RU" sz="2000"/>
              <a:t>Решено было послать к славянам рассказывать о христианстве братьев Кирилла и Мефодия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6600CC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1373</TotalTime>
  <Words>931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Impact</vt:lpstr>
      <vt:lpstr>Lucida Console</vt:lpstr>
      <vt:lpstr>Mistral</vt:lpstr>
      <vt:lpstr>Times New Roman</vt:lpstr>
      <vt:lpstr>Оформление по умолчанию</vt:lpstr>
      <vt:lpstr>Презентация PowerPoint</vt:lpstr>
      <vt:lpstr>ПИКТОГРАФИЧЕСКОЕ ПИСЬМО</vt:lpstr>
      <vt:lpstr>ИДЕОГРАФИЧЕСКОЕ ПИСЬМО</vt:lpstr>
      <vt:lpstr>СЛОГОВОЕ ПИСЬМО</vt:lpstr>
      <vt:lpstr>БУКВЕННО-ЗВУКОВОЕ ПИСЬМО</vt:lpstr>
      <vt:lpstr>Презентация PowerPoint</vt:lpstr>
      <vt:lpstr>Презентация PowerPoint</vt:lpstr>
      <vt:lpstr>Моравский (Чехия, Словакия, Богемия, часть Австрии и Венгрии) князь Ростислав не хотел становиться католиком, как жители Германии, поэтому обратился за помощью к Византии</vt:lpstr>
      <vt:lpstr>Презентация PowerPoint</vt:lpstr>
      <vt:lpstr>О жизни Кирилла и Мефодия</vt:lpstr>
      <vt:lpstr>Св. Кирилл</vt:lpstr>
      <vt:lpstr>Св. Мефодий</vt:lpstr>
      <vt:lpstr>14 февраля 869 в возрасте 42 лет Кирилл умирает в Риме</vt:lpstr>
      <vt:lpstr>После смерти брата Мефодий продолжает евангельскую проповедь среди славян</vt:lpstr>
      <vt:lpstr>Славянские азбуки:  кириллица и глаголица</vt:lpstr>
      <vt:lpstr>ГЛАГОЛИЦА</vt:lpstr>
      <vt:lpstr>Кириллическое письмо</vt:lpstr>
      <vt:lpstr>КИРИЛЛИЦА</vt:lpstr>
      <vt:lpstr>Презентация PowerPoint</vt:lpstr>
      <vt:lpstr>Презентация PowerPoint</vt:lpstr>
      <vt:lpstr>Презентация PowerPoint</vt:lpstr>
      <vt:lpstr>  Шедевр древнерусской письменности  «ПОВЕСТЬ О ПЕТРЕ И ФЕВРОНИИ МУРОМСКИХ»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 июня (день смерти Петра и Февронии) в России отмечается как день семьи, любви и верности</vt:lpstr>
    </vt:vector>
  </TitlesOfParts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ПИСЬМЕННОСТИ</dc:title>
  <dc:creator>Новрузова Тарана Мамедовна</dc:creator>
  <cp:lastModifiedBy>User</cp:lastModifiedBy>
  <cp:revision>114</cp:revision>
  <dcterms:created xsi:type="dcterms:W3CDTF">2006-04-13T07:29:17Z</dcterms:created>
  <dcterms:modified xsi:type="dcterms:W3CDTF">2020-05-14T05:02:00Z</dcterms:modified>
</cp:coreProperties>
</file>