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9" r:id="rId2"/>
    <p:sldId id="286" r:id="rId3"/>
    <p:sldId id="291" r:id="rId4"/>
    <p:sldId id="298" r:id="rId5"/>
    <p:sldId id="299" r:id="rId6"/>
    <p:sldId id="300" r:id="rId7"/>
    <p:sldId id="309" r:id="rId8"/>
    <p:sldId id="301" r:id="rId9"/>
    <p:sldId id="310" r:id="rId10"/>
    <p:sldId id="302" r:id="rId11"/>
    <p:sldId id="311" r:id="rId12"/>
    <p:sldId id="303" r:id="rId13"/>
    <p:sldId id="312" r:id="rId14"/>
    <p:sldId id="304" r:id="rId15"/>
    <p:sldId id="313" r:id="rId16"/>
    <p:sldId id="305" r:id="rId17"/>
    <p:sldId id="314" r:id="rId18"/>
    <p:sldId id="306" r:id="rId19"/>
    <p:sldId id="315" r:id="rId20"/>
    <p:sldId id="307" r:id="rId21"/>
    <p:sldId id="316" r:id="rId22"/>
    <p:sldId id="308" r:id="rId23"/>
    <p:sldId id="317" r:id="rId24"/>
    <p:sldId id="295" r:id="rId25"/>
    <p:sldId id="296" r:id="rId26"/>
    <p:sldId id="294" r:id="rId27"/>
    <p:sldId id="297" r:id="rId28"/>
    <p:sldId id="319" r:id="rId29"/>
    <p:sldId id="320" r:id="rId30"/>
    <p:sldId id="293" r:id="rId31"/>
    <p:sldId id="28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4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D6940-37DB-45BB-B7C2-8B386E55174D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54E6A-3266-477A-9691-B58AC26FA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2100034"/>
      </p:ext>
    </p:extLst>
  </p:cSld>
  <p:clrMapOvr>
    <a:masterClrMapping/>
  </p:clrMapOvr>
  <p:transition spd="med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6031001"/>
      </p:ext>
    </p:extLst>
  </p:cSld>
  <p:clrMapOvr>
    <a:masterClrMapping/>
  </p:clrMapOvr>
  <p:transition spd="med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1549388"/>
      </p:ext>
    </p:extLst>
  </p:cSld>
  <p:clrMapOvr>
    <a:masterClrMapping/>
  </p:clrMapOvr>
  <p:transition spd="med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6239000"/>
      </p:ext>
    </p:extLst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9528097"/>
      </p:ext>
    </p:extLst>
  </p:cSld>
  <p:clrMapOvr>
    <a:masterClrMapping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4068093"/>
      </p:ext>
    </p:extLst>
  </p:cSld>
  <p:clrMapOvr>
    <a:masterClrMapping/>
  </p:clrMapOvr>
  <p:transition spd="med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82458"/>
      </p:ext>
    </p:extLst>
  </p:cSld>
  <p:clrMapOvr>
    <a:masterClrMapping/>
  </p:clrMapOvr>
  <p:transition spd="med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5222757"/>
      </p:ext>
    </p:extLst>
  </p:cSld>
  <p:clrMapOvr>
    <a:masterClrMapping/>
  </p:clrMapOvr>
  <p:transition spd="med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2005667"/>
      </p:ext>
    </p:extLst>
  </p:cSld>
  <p:clrMapOvr>
    <a:masterClrMapping/>
  </p:clrMapOvr>
  <p:transition spd="med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5039251"/>
      </p:ext>
    </p:extLst>
  </p:cSld>
  <p:clrMapOvr>
    <a:masterClrMapping/>
  </p:clrMapOvr>
  <p:transition spd="med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9903832"/>
      </p:ext>
    </p:extLst>
  </p:cSld>
  <p:clrMapOvr>
    <a:masterClrMapping/>
  </p:clrMapOvr>
  <p:transition spd="med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5BBF3-84C8-4D8D-B356-A44F6C5F12C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0AF53-4028-48D0-ADA0-9C0FE0DCB7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709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44824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Сравнительный анализ учебников и составляющих УМК по учебной дисциплине «Астрономия»</a:t>
            </a:r>
            <a:endParaRPr lang="ru-RU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62989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Преподаватель Черных А. И.</a:t>
            </a:r>
          </a:p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Кемерово, 2020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777101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07504" y="1945441"/>
            <a:ext cx="8808720" cy="436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275856" y="1835532"/>
            <a:ext cx="21602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Формат учебника.</a:t>
            </a:r>
            <a:endParaRPr lang="ru-RU" i="1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512" y="1576918"/>
            <a:ext cx="6277928" cy="480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1556792"/>
            <a:ext cx="21602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Формат учебника.</a:t>
            </a:r>
            <a:endParaRPr lang="ru-RU" i="1" dirty="0"/>
          </a:p>
        </p:txBody>
      </p:sp>
      <p:sp>
        <p:nvSpPr>
          <p:cNvPr id="6" name="Выноска 1 (граница и черта) 5"/>
          <p:cNvSpPr/>
          <p:nvPr/>
        </p:nvSpPr>
        <p:spPr>
          <a:xfrm flipH="1">
            <a:off x="179512" y="4149080"/>
            <a:ext cx="1835696" cy="360040"/>
          </a:xfrm>
          <a:prstGeom prst="accentBorderCallout1">
            <a:avLst>
              <a:gd name="adj1" fmla="val 87534"/>
              <a:gd name="adj2" fmla="val -4182"/>
              <a:gd name="adj3" fmla="val -27714"/>
              <a:gd name="adj4" fmla="val -362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Основной текст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Выноска 1 (граница и черта) 7"/>
          <p:cNvSpPr/>
          <p:nvPr/>
        </p:nvSpPr>
        <p:spPr>
          <a:xfrm flipH="1">
            <a:off x="179512" y="2420888"/>
            <a:ext cx="1835696" cy="792088"/>
          </a:xfrm>
          <a:prstGeom prst="accentBorderCallout1">
            <a:avLst>
              <a:gd name="adj1" fmla="val 87534"/>
              <a:gd name="adj2" fmla="val -4182"/>
              <a:gd name="adj3" fmla="val 114905"/>
              <a:gd name="adj4" fmla="val -201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Дискуссионные вопросы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Выноска 1 (граница и черта) 8"/>
          <p:cNvSpPr/>
          <p:nvPr/>
        </p:nvSpPr>
        <p:spPr>
          <a:xfrm flipH="1">
            <a:off x="179512" y="5661248"/>
            <a:ext cx="1835696" cy="360040"/>
          </a:xfrm>
          <a:prstGeom prst="accentBorderCallout1">
            <a:avLst>
              <a:gd name="adj1" fmla="val 87534"/>
              <a:gd name="adj2" fmla="val -4182"/>
              <a:gd name="adj3" fmla="val -83270"/>
              <a:gd name="adj4" fmla="val -2349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Иллюстрации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78670" y="1556792"/>
            <a:ext cx="7027545" cy="474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067944" y="3429000"/>
            <a:ext cx="48245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Учебно-методический комплекс  учебника.</a:t>
            </a:r>
            <a:endParaRPr lang="ru-RU" i="1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371476" y="1700808"/>
            <a:ext cx="6376988" cy="473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6" name="Выноска 1 (граница и черта) 5"/>
          <p:cNvSpPr/>
          <p:nvPr/>
        </p:nvSpPr>
        <p:spPr>
          <a:xfrm flipH="1">
            <a:off x="179512" y="4653136"/>
            <a:ext cx="1835696" cy="360040"/>
          </a:xfrm>
          <a:prstGeom prst="accentBorderCallout1">
            <a:avLst>
              <a:gd name="adj1" fmla="val 2877"/>
              <a:gd name="adj2" fmla="val -5220"/>
              <a:gd name="adj3" fmla="val -48878"/>
              <a:gd name="adj4" fmla="val -25880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Основной текст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Выноска 1 (граница и черта) 7"/>
          <p:cNvSpPr/>
          <p:nvPr/>
        </p:nvSpPr>
        <p:spPr>
          <a:xfrm flipH="1">
            <a:off x="179512" y="3501008"/>
            <a:ext cx="1835696" cy="648072"/>
          </a:xfrm>
          <a:prstGeom prst="accentBorderCallout1">
            <a:avLst>
              <a:gd name="adj1" fmla="val 4560"/>
              <a:gd name="adj2" fmla="val -4701"/>
              <a:gd name="adj3" fmla="val 212711"/>
              <a:gd name="adj4" fmla="val -2126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Дискуссионные вопросы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Выноска 1 (граница и черта) 8"/>
          <p:cNvSpPr/>
          <p:nvPr/>
        </p:nvSpPr>
        <p:spPr>
          <a:xfrm flipH="1">
            <a:off x="179512" y="5661248"/>
            <a:ext cx="1835696" cy="360040"/>
          </a:xfrm>
          <a:prstGeom prst="accentBorderCallout1">
            <a:avLst>
              <a:gd name="adj1" fmla="val 87534"/>
              <a:gd name="adj2" fmla="val -4182"/>
              <a:gd name="adj3" fmla="val 25197"/>
              <a:gd name="adj4" fmla="val -56494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Иллюстрации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Выноска 1 (граница и черта) 9"/>
          <p:cNvSpPr/>
          <p:nvPr/>
        </p:nvSpPr>
        <p:spPr>
          <a:xfrm flipH="1">
            <a:off x="179512" y="2492896"/>
            <a:ext cx="1835696" cy="648072"/>
          </a:xfrm>
          <a:prstGeom prst="accentBorderCallout1">
            <a:avLst>
              <a:gd name="adj1" fmla="val 6698"/>
              <a:gd name="adj2" fmla="val -4182"/>
              <a:gd name="adj3" fmla="val -41529"/>
              <a:gd name="adj4" fmla="val -2639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Дополнительная информация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619508"/>
            <a:ext cx="48245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Учебно-методический комплекс  учебника.</a:t>
            </a:r>
            <a:endParaRPr lang="ru-RU" i="1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3528" y="1660738"/>
            <a:ext cx="6754178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652120" y="3563724"/>
            <a:ext cx="31683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Межпредметные связи.</a:t>
            </a:r>
            <a:endParaRPr lang="ru-RU" i="1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539552" y="1700808"/>
            <a:ext cx="6007418" cy="438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3563724"/>
            <a:ext cx="31683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Межпредметные связи.</a:t>
            </a:r>
            <a:endParaRPr lang="ru-RU" i="1" dirty="0"/>
          </a:p>
        </p:txBody>
      </p:sp>
      <p:sp>
        <p:nvSpPr>
          <p:cNvPr id="6" name="Выноска 1 (граница и черта) 5"/>
          <p:cNvSpPr/>
          <p:nvPr/>
        </p:nvSpPr>
        <p:spPr>
          <a:xfrm>
            <a:off x="2699792" y="5949280"/>
            <a:ext cx="1296144" cy="504056"/>
          </a:xfrm>
          <a:prstGeom prst="accentBorderCallout1">
            <a:avLst>
              <a:gd name="adj1" fmla="val 6698"/>
              <a:gd name="adj2" fmla="val -4182"/>
              <a:gd name="adj3" fmla="val -167927"/>
              <a:gd name="adj4" fmla="val -215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Физика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Выноска 1 (граница и черта) 7"/>
          <p:cNvSpPr/>
          <p:nvPr/>
        </p:nvSpPr>
        <p:spPr>
          <a:xfrm>
            <a:off x="5652120" y="5805264"/>
            <a:ext cx="1368152" cy="504056"/>
          </a:xfrm>
          <a:prstGeom prst="accentBorderCallout1">
            <a:avLst>
              <a:gd name="adj1" fmla="val 6698"/>
              <a:gd name="adj2" fmla="val -4182"/>
              <a:gd name="adj3" fmla="val -254852"/>
              <a:gd name="adj4" fmla="val -8206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Химия 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2060848"/>
            <a:ext cx="41764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Метапредметные результаты.</a:t>
            </a:r>
            <a:endParaRPr lang="ru-RU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7504" y="1734795"/>
            <a:ext cx="3870008" cy="119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3212976"/>
            <a:ext cx="3886200" cy="1708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13923"/>
            <a:ext cx="3886200" cy="195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5457998"/>
            <a:ext cx="846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Овладение навыками самостоятельного приобретения новых знаний, организации учебной деятельности, постановки целей, планирования, умение самостоятельно планировать пути достижения целей, в том числе альтернативные.</a:t>
            </a:r>
            <a:endParaRPr lang="ru-RU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2401"/>
            <a:ext cx="4362450" cy="54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2206377"/>
            <a:ext cx="41764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Метапредметные результаты.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2920876"/>
            <a:ext cx="3779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Овладение навыками самостоятельного приобретения новых знаний, организации учебной деятельности, постановки целей, планирования, умение самостоятельно планировать пути достижения целей, в том числе альтернативные.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46537"/>
            <a:ext cx="4314825" cy="5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26657"/>
            <a:ext cx="4276725" cy="7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805264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Сформированность познавательных интересов, интеллектуальных и творческих способностей учащихся.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483693" y="2204864"/>
            <a:ext cx="5400675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644008" y="1988840"/>
            <a:ext cx="33843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Личностные результаты.</a:t>
            </a:r>
            <a:endParaRPr lang="ru-RU" i="1" dirty="0"/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107504" y="3212976"/>
            <a:ext cx="2592288" cy="93610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Астрономический блокнот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555776" y="1700808"/>
            <a:ext cx="6203633" cy="426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610778"/>
            <a:ext cx="2699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Сформированность познавательных интересов, интеллектуальных и творческих способностей учащихся.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1700808"/>
            <a:ext cx="33843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Личностные результаты.</a:t>
            </a:r>
            <a:endParaRPr lang="ru-RU" i="1" dirty="0"/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251520" y="4869160"/>
            <a:ext cx="2304256" cy="93610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Астрономический блокнот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2174" y="1584920"/>
            <a:ext cx="649605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1800" y="764704"/>
            <a:ext cx="32403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Содержание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412776"/>
            <a:ext cx="6336704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Введение.</a:t>
            </a:r>
          </a:p>
          <a:p>
            <a:pPr marL="342900" indent="-342900">
              <a:buAutoNum type="arabicPeriod"/>
            </a:pPr>
            <a:r>
              <a:rPr lang="ru-RU" dirty="0" smtClean="0"/>
              <a:t>Сравнение содержания рецензируемых учебников с примерной программой «Астрономия. Базовый уровень».</a:t>
            </a:r>
          </a:p>
          <a:p>
            <a:pPr marL="342900" indent="-342900">
              <a:buAutoNum type="arabicPeriod"/>
            </a:pPr>
            <a:r>
              <a:rPr lang="ru-RU" dirty="0" smtClean="0"/>
              <a:t>Структура и содержание современных УМК по учебному предмету «Астрономия».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Средства обучения для курса астрономии в СПО.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22920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Убежденность в возможности познания природы, в необходимости разумного использования достижений науки и технологий для дальнейшего развития человеческого общества, уважение к творцам науки и техники, отношение к физике как элементу общественной культуры.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387302" y="1937742"/>
            <a:ext cx="535305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644008" y="1700808"/>
            <a:ext cx="33843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Личностные результаты.</a:t>
            </a:r>
            <a:endParaRPr lang="ru-RU" i="1" dirty="0"/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107504" y="3212976"/>
            <a:ext cx="2592288" cy="93610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Теории, гипотезы, факты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6246971" cy="455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2852936"/>
            <a:ext cx="3347864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Убежденность в возможности познания природы, в необходимости разумного использования достижений науки и технологий для дальнейшего развития человеческого общества, уважение к творцам науки и техники, отношение к физике как элементу общественной культуры.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96136" y="2060848"/>
            <a:ext cx="32403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Личностные результаты.</a:t>
            </a:r>
            <a:endParaRPr lang="ru-RU" i="1" dirty="0"/>
          </a:p>
        </p:txBody>
      </p:sp>
      <p:sp>
        <p:nvSpPr>
          <p:cNvPr id="10" name="Штриховая стрелка вправо 9"/>
          <p:cNvSpPr/>
          <p:nvPr/>
        </p:nvSpPr>
        <p:spPr>
          <a:xfrm flipH="1">
            <a:off x="3059832" y="3717032"/>
            <a:ext cx="2808312" cy="93610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Теории, гипотезы, факты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733256"/>
            <a:ext cx="795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Сформированность познавательных интересов, интеллектуальных и творческих способностей.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44008" y="2132856"/>
            <a:ext cx="33843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Личностные результаты.</a:t>
            </a:r>
            <a:endParaRPr lang="ru-RU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7504" y="2636912"/>
            <a:ext cx="540067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Штриховая стрелка вправо 9"/>
          <p:cNvSpPr/>
          <p:nvPr/>
        </p:nvSpPr>
        <p:spPr>
          <a:xfrm flipH="1">
            <a:off x="5364088" y="3429000"/>
            <a:ext cx="3168352" cy="93610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Мои астрономические исследования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07504" y="1827525"/>
            <a:ext cx="6203633" cy="426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4077072"/>
            <a:ext cx="43204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Сформированность познавательных интересов, интеллектуальных и творческих способностей.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2636912"/>
            <a:ext cx="33843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Личностные результаты.</a:t>
            </a:r>
            <a:endParaRPr lang="ru-RU" i="1" dirty="0"/>
          </a:p>
        </p:txBody>
      </p:sp>
      <p:sp>
        <p:nvSpPr>
          <p:cNvPr id="10" name="Штриховая стрелка вправо 9"/>
          <p:cNvSpPr/>
          <p:nvPr/>
        </p:nvSpPr>
        <p:spPr>
          <a:xfrm flipH="1">
            <a:off x="6372200" y="2060848"/>
            <a:ext cx="2520280" cy="93610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Мои астрономические исследования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48680"/>
            <a:ext cx="7812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Контрольно-измерительные материалы</a:t>
            </a:r>
            <a:endParaRPr lang="ru-RU" sz="3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9328" y="2204864"/>
            <a:ext cx="2376488" cy="369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793595" y="1844824"/>
            <a:ext cx="3522821" cy="440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Штриховая стрелка вправо 4"/>
          <p:cNvSpPr/>
          <p:nvPr/>
        </p:nvSpPr>
        <p:spPr>
          <a:xfrm>
            <a:off x="2627784" y="3212976"/>
            <a:ext cx="1944216" cy="129614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548680"/>
            <a:ext cx="7596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Дополнительные источники информации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067629" y="1700808"/>
            <a:ext cx="6680835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Штриховая стрелка вправо 3"/>
          <p:cNvSpPr/>
          <p:nvPr/>
        </p:nvSpPr>
        <p:spPr>
          <a:xfrm>
            <a:off x="323528" y="3212976"/>
            <a:ext cx="1944216" cy="129614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548680"/>
            <a:ext cx="7380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Словарь-справочник астрономических терминов</a:t>
            </a:r>
            <a:endParaRPr lang="ru-R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123728" y="1700808"/>
            <a:ext cx="6680835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Штриховая стрелка вправо 3"/>
          <p:cNvSpPr/>
          <p:nvPr/>
        </p:nvSpPr>
        <p:spPr>
          <a:xfrm>
            <a:off x="323528" y="3212976"/>
            <a:ext cx="1944216" cy="129614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Глоссарий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Индивидуальные задания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123728" y="1484784"/>
            <a:ext cx="6680835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Штриховая стрелка вправо 3"/>
          <p:cNvSpPr/>
          <p:nvPr/>
        </p:nvSpPr>
        <p:spPr>
          <a:xfrm>
            <a:off x="323528" y="3212976"/>
            <a:ext cx="1944216" cy="129614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00479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Возможные темы практических работ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3347864" y="1844824"/>
            <a:ext cx="3584734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Штриховая стрелка вправо 3"/>
          <p:cNvSpPr/>
          <p:nvPr/>
        </p:nvSpPr>
        <p:spPr>
          <a:xfrm>
            <a:off x="1331640" y="3140968"/>
            <a:ext cx="1944216" cy="129614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00479"/>
            <a:ext cx="745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Аппарат контроля и самоконтроля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123728" y="1484784"/>
            <a:ext cx="6680835" cy="472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Штриховая стрелка вправо 3"/>
          <p:cNvSpPr/>
          <p:nvPr/>
        </p:nvSpPr>
        <p:spPr>
          <a:xfrm>
            <a:off x="395536" y="3140968"/>
            <a:ext cx="1944216" cy="129614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Введение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1556792"/>
            <a:ext cx="6084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Значение учебного предмета «астрономия» в современной системе образования.</a:t>
            </a:r>
          </a:p>
          <a:p>
            <a:r>
              <a:rPr lang="ru-RU" dirty="0" smtClean="0"/>
              <a:t>   Астрономия даёт целостное представление о масштабах, общем строении и эволюции Вселенной, познаваемости мира и истории развития представлений о нём. Астрономическое образование необходимо для успешного развития систем коммуникации в современном мире, создания современных технологий, освоения космического пространства, расширения сферы обитания нашей цивилизации. От грамотного использования астрономических знаний гражданами нашей страны зависит развитие её экономики, безопасность и обороноспособность. Знание основ астрономии необходимо каждому человеку для его успешной жизни в современном обществе, является необходимым элементом культуры.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1860773"/>
            <a:ext cx="2621756" cy="380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325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Структура и содержание современных УМК по учебному предмету «Астрономия»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924944"/>
            <a:ext cx="324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Сборник задач по астрономии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555612"/>
            <a:ext cx="2689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Учебный звёздный атлас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284984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Оптические приборы, необходимые для организации</a:t>
            </a:r>
          </a:p>
          <a:p>
            <a:r>
              <a:rPr lang="ru-RU" dirty="0" smtClean="0"/>
              <a:t>астрономических наблюдений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2108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Комплект технических средств обучения с соответствующим</a:t>
            </a:r>
          </a:p>
          <a:p>
            <a:r>
              <a:rPr lang="ru-RU" dirty="0" smtClean="0"/>
              <a:t>программным </a:t>
            </a:r>
            <a:r>
              <a:rPr lang="ru-RU" dirty="0" smtClean="0"/>
              <a:t>и информационным </a:t>
            </a:r>
            <a:r>
              <a:rPr lang="ru-RU" dirty="0" smtClean="0"/>
              <a:t>обеспечением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5445224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Видеофильмы и видеоэнциклопедии </a:t>
            </a:r>
            <a:r>
              <a:rPr lang="ru-RU" dirty="0" smtClean="0"/>
              <a:t>астрономического содержания</a:t>
            </a:r>
            <a:r>
              <a:rPr lang="ru-RU" dirty="0" smtClean="0"/>
              <a:t>, мультимедийные пособия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204864"/>
            <a:ext cx="187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Модели и схемы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788024" y="2204864"/>
            <a:ext cx="3829050" cy="245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348880"/>
            <a:ext cx="2466975" cy="329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788024" y="2492896"/>
            <a:ext cx="3838575" cy="295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08" y="5661248"/>
            <a:ext cx="2987824" cy="5040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ГОРНОЕ ДЕЛО – НАША ПРОФЕССИЯ</a:t>
            </a:r>
            <a:endParaRPr lang="ru-RU" sz="1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350054"/>
            <a:ext cx="8784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Электронные ресурсы.</a:t>
            </a:r>
          </a:p>
          <a:p>
            <a:pPr marL="342900" indent="-342900">
              <a:buAutoNum type="arabicPeriod"/>
            </a:pPr>
            <a:r>
              <a:rPr lang="en-US" dirty="0" smtClean="0"/>
              <a:t>http://www.eduportal44.ru/</a:t>
            </a:r>
            <a:r>
              <a:rPr lang="ru-RU" dirty="0" smtClean="0"/>
              <a:t> - текст</a:t>
            </a:r>
          </a:p>
          <a:p>
            <a:pPr marL="342900" indent="-342900">
              <a:buAutoNum type="arabicPeriod"/>
            </a:pPr>
            <a:r>
              <a:rPr lang="en-US" dirty="0" smtClean="0"/>
              <a:t>http://www.astro.tsu.ru/Astronomy/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 smtClean="0"/>
              <a:t>http://ido.tsu.ru/schools/physmat/data/res/astronomy/test/</a:t>
            </a:r>
            <a:endParaRPr lang="ru-RU" dirty="0" smtClean="0"/>
          </a:p>
          <a:p>
            <a:r>
              <a:rPr lang="ru-RU" sz="2800" b="1" dirty="0" smtClean="0"/>
              <a:t>Список литературы.</a:t>
            </a:r>
          </a:p>
          <a:p>
            <a:pPr marL="342900" indent="-342900">
              <a:buAutoNum type="arabicPeriod"/>
            </a:pPr>
            <a:r>
              <a:rPr lang="ru-RU" dirty="0" smtClean="0"/>
              <a:t>Астрономия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777101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Введение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701963"/>
            <a:ext cx="59401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Проблемы методического характера.</a:t>
            </a:r>
          </a:p>
          <a:p>
            <a:r>
              <a:rPr lang="ru-RU" dirty="0" smtClean="0"/>
              <a:t>Главной проблемой, требующей оперативного решения, является необходимость создания линейки современных базовых учебников астрономии, соответствующих действующему образовательному стандарту, а также базы методических пособий по преподаванию астрономии с примерным тематическим планированием и разработками уроков, дополнительных материалов, включающих задачники, контрольно-измерительные материалы, образовательные, иллюстративные и видеоресурсы высокого качества в сети Интернет, учебные фильмы, программы виртуальной реальности. Кабинет астрономии должен быть оснащён оборудованием, необходимым для проведения практических занятий по астрономии.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3528" y="1772816"/>
            <a:ext cx="2526030" cy="418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07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971376" y="2636912"/>
            <a:ext cx="2376488" cy="369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220072" y="2636912"/>
            <a:ext cx="2757488" cy="368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07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79512" y="2636912"/>
            <a:ext cx="2757488" cy="368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91880" y="2852936"/>
            <a:ext cx="56521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Современный курс астрономии от издательства «Просвещение».</a:t>
            </a:r>
          </a:p>
          <a:p>
            <a:r>
              <a:rPr lang="ru-RU" dirty="0" smtClean="0"/>
              <a:t>Астрономия 10-11 классы (базовый уровень).</a:t>
            </a:r>
          </a:p>
          <a:p>
            <a:r>
              <a:rPr lang="ru-RU" dirty="0" smtClean="0"/>
              <a:t>Состав УМК: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Учебник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Электронная Форма Учебника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Рабочая программа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Поурочные методические рекомендации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Тетрадь-тренажёр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Тетрадь-практикум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Задачник</a:t>
            </a:r>
            <a:endParaRPr lang="ru-RU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07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2852936"/>
            <a:ext cx="57241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Астрономия : учеб. пособие для СПО / отв. ред. А. В. Коломиец, А. А. Сафонов. — М. : Издательство </a:t>
            </a:r>
            <a:r>
              <a:rPr lang="ru-RU" dirty="0" err="1" smtClean="0"/>
              <a:t>Юрайт</a:t>
            </a:r>
            <a:r>
              <a:rPr lang="ru-RU" dirty="0" smtClean="0"/>
              <a:t>,.</a:t>
            </a:r>
          </a:p>
          <a:p>
            <a:r>
              <a:rPr lang="ru-RU" dirty="0" smtClean="0"/>
              <a:t>Для студентов и преподавателей образовательных учреждений среднего профессионального образования технического профиля.</a:t>
            </a:r>
          </a:p>
          <a:p>
            <a:r>
              <a:rPr lang="ru-RU" dirty="0" smtClean="0"/>
              <a:t>Состав УМК: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Учебник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Электронная Форма Учебника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Медиаматериалы (</a:t>
            </a:r>
            <a:r>
              <a:rPr lang="en-US" dirty="0" smtClean="0"/>
              <a:t>http://urait.ru/bcode/429393</a:t>
            </a:r>
            <a:r>
              <a:rPr lang="ru-RU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Рабочая программа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Тесты (</a:t>
            </a:r>
            <a:r>
              <a:rPr lang="en-US" dirty="0" smtClean="0"/>
              <a:t>http://biblio-online.ru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11560" y="2564904"/>
            <a:ext cx="2376488" cy="369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868631"/>
            <a:ext cx="5364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Курс ориентирован на новые методы исследования Вселенной с помощью гравитационно-волновых и нейтринных телескопов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2876743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Особое внимание уделяется современным достижениям и открытиям в области астрономии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1984444"/>
            <a:ext cx="3295650" cy="67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779912" y="3668831"/>
            <a:ext cx="5364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Студенты могут найти описание сложных астрономических явлений и подходы к решению современных астрономических проблем на базе знакомых физических законов.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51520" y="3031966"/>
            <a:ext cx="3238500" cy="41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51520" y="3861048"/>
            <a:ext cx="3267075" cy="82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779912" y="5036983"/>
            <a:ext cx="5364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первую очередь это относится к открытию ускоренного расширения Вселенной и большого числа </a:t>
            </a:r>
            <a:r>
              <a:rPr lang="ru-RU" dirty="0" err="1" smtClean="0"/>
              <a:t>экзопланет</a:t>
            </a:r>
            <a:r>
              <a:rPr lang="ru-RU" dirty="0" smtClean="0"/>
              <a:t>, поиску и связям с внеземными цивилизациями.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95536" y="5325015"/>
            <a:ext cx="3003709" cy="65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80728"/>
            <a:ext cx="91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Сравнение содержания рецензируемых учебников с примерной программой «Астрономия. Базовый уровень»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868631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Расширение кругозора современной молодежи и последующих поколений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3214717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Иметь представление о глобальном устройстве окружающего его мира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4869160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Самостоятельный поиск информации, ее анализ и переработка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33718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3293269" cy="32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1128"/>
            <a:ext cx="3386138" cy="127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27766</TotalTime>
  <Words>1034</Words>
  <Application>Microsoft Office PowerPoint</Application>
  <PresentationFormat>Экран (4:3)</PresentationFormat>
  <Paragraphs>120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ГОРНОЕ ДЕЛО – НАША ПРОФЕССИЯ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образовательной организации</dc:title>
  <dc:creator>Анна</dc:creator>
  <cp:lastModifiedBy>черных</cp:lastModifiedBy>
  <cp:revision>565</cp:revision>
  <dcterms:created xsi:type="dcterms:W3CDTF">2015-03-05T11:07:21Z</dcterms:created>
  <dcterms:modified xsi:type="dcterms:W3CDTF">2020-03-24T03:08:45Z</dcterms:modified>
</cp:coreProperties>
</file>