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86" r:id="rId3"/>
    <p:sldId id="290" r:id="rId4"/>
    <p:sldId id="293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D6940-37DB-45BB-B7C2-8B386E55174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4E6A-3266-477A-9691-B58AC26FA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2100034"/>
      </p:ext>
    </p:extLst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031001"/>
      </p:ext>
    </p:extLst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549388"/>
      </p:ext>
    </p:extLst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239000"/>
      </p:ext>
    </p:extLst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528097"/>
      </p:ext>
    </p:extLst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068093"/>
      </p:ext>
    </p:extLst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82458"/>
      </p:ext>
    </p:extLst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222757"/>
      </p:ext>
    </p:extLst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005667"/>
      </p:ext>
    </p:extLst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039251"/>
      </p:ext>
    </p:extLst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903832"/>
      </p:ext>
    </p:extLst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BBF3-84C8-4D8D-B356-A44F6C5F12C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AF53-4028-48D0-ADA0-9C0FE0DCB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09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Разноуровневая методика решения задач по астрономии</a:t>
            </a:r>
            <a:endParaRPr lang="ru-RU" sz="3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62989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Преподаватель Черных А. И.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Кемерово, 2020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77101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Структура оформления и решения задач по астрономии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Виды тестовых заданий, которые можно использовать для оценки знаний студентов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374441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Закрытые вопросы - это когда выбирать нужно строго из предложенных вариантов ответов не внося никаких изменений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926685"/>
            <a:ext cx="399593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Открытые вопросы - это когда либо нет вариантов ответа, либо варианты есть, но так же предусмотрен "свой вариант"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4576" y="4839543"/>
            <a:ext cx="356388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 чём состоит отличие григорианского календаря от юлианского?</a:t>
            </a:r>
            <a:endParaRPr lang="ru-RU" sz="1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64" y="4725144"/>
            <a:ext cx="2590800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92696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Структура оформления и решения задач по астрономии</a:t>
            </a:r>
            <a:endParaRPr lang="ru-RU" sz="36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48" y="2115001"/>
            <a:ext cx="4686776" cy="311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449"/>
            <a:ext cx="4593908" cy="251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692696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Структура оформления и решения задач по астрономии</a:t>
            </a:r>
            <a:endParaRPr lang="ru-RU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42" y="1844824"/>
            <a:ext cx="4438650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171" y="3684041"/>
            <a:ext cx="4505325" cy="248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5661248"/>
            <a:ext cx="2987824" cy="5040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ГОРНОЕ ДЕЛО – НАША ПРОФЕССИЯ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50054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Электронные ресурсы.</a:t>
            </a:r>
          </a:p>
          <a:p>
            <a:pPr marL="342900" indent="-342900">
              <a:buAutoNum type="arabicPeriod"/>
            </a:pPr>
            <a:r>
              <a:rPr lang="en-US" dirty="0" smtClean="0"/>
              <a:t>http://poisk-ru.ru/</a:t>
            </a:r>
            <a:r>
              <a:rPr lang="ru-RU" dirty="0" smtClean="0"/>
              <a:t> - текст</a:t>
            </a:r>
          </a:p>
          <a:p>
            <a:pPr marL="342900" indent="-342900">
              <a:buAutoNum type="arabicPeriod"/>
            </a:pPr>
            <a:r>
              <a:rPr lang="en-US" dirty="0" smtClean="0"/>
              <a:t>http://mypresentation.ru/</a:t>
            </a:r>
            <a:r>
              <a:rPr lang="ru-RU" dirty="0" smtClean="0"/>
              <a:t> - изображение</a:t>
            </a:r>
          </a:p>
          <a:p>
            <a:pPr marL="342900" indent="-342900">
              <a:buAutoNum type="arabicPeriod"/>
            </a:pPr>
            <a:r>
              <a:rPr lang="en-US" dirty="0" smtClean="0"/>
              <a:t>http://multiurok.ru/</a:t>
            </a:r>
            <a:r>
              <a:rPr lang="ru-RU" dirty="0" smtClean="0"/>
              <a:t> - текст</a:t>
            </a:r>
          </a:p>
          <a:p>
            <a:pPr marL="342900" indent="-342900">
              <a:buAutoNum type="arabicPeriod"/>
            </a:pPr>
            <a:r>
              <a:rPr lang="en-US" dirty="0" smtClean="0"/>
              <a:t>http://otvet.mail.ru/</a:t>
            </a:r>
            <a:r>
              <a:rPr lang="ru-RU" dirty="0" smtClean="0"/>
              <a:t> - текст</a:t>
            </a:r>
          </a:p>
          <a:p>
            <a:r>
              <a:rPr lang="ru-RU" sz="2800" b="1" dirty="0" smtClean="0"/>
              <a:t>Список </a:t>
            </a:r>
            <a:r>
              <a:rPr lang="ru-RU" sz="2800" b="1" dirty="0" smtClean="0"/>
              <a:t>литературы.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Кирик</a:t>
            </a:r>
            <a:r>
              <a:rPr lang="ru-RU" dirty="0" smtClean="0"/>
              <a:t> Л.А., </a:t>
            </a:r>
            <a:r>
              <a:rPr lang="ru-RU" dirty="0" err="1" smtClean="0"/>
              <a:t>Захожай</a:t>
            </a:r>
            <a:r>
              <a:rPr lang="ru-RU" dirty="0" smtClean="0"/>
              <a:t> В.А., Бондаренко К.П. Астрономия. </a:t>
            </a:r>
            <a:r>
              <a:rPr lang="ru-RU" dirty="0" err="1" smtClean="0"/>
              <a:t>Разноуровневые</a:t>
            </a:r>
            <a:r>
              <a:rPr lang="ru-RU" dirty="0" smtClean="0"/>
              <a:t> самостоятельные </a:t>
            </a:r>
            <a:r>
              <a:rPr lang="ru-RU" dirty="0" smtClean="0"/>
              <a:t>работы с примерами решения задач.— 3-е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.— М</a:t>
            </a:r>
            <a:r>
              <a:rPr lang="ru-RU" dirty="0" smtClean="0"/>
              <a:t>.: ИЛЕКСА, 2018.— 80 с.: </a:t>
            </a:r>
            <a:r>
              <a:rPr lang="ru-RU" dirty="0" smtClean="0"/>
              <a:t>ил. - изображение, тест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Сурдин </a:t>
            </a:r>
            <a:r>
              <a:rPr lang="ru-RU" dirty="0" smtClean="0"/>
              <a:t>Владимир Георгиевич Астрономические задачи с решениями: Учебное пособие. — М.: </a:t>
            </a:r>
            <a:r>
              <a:rPr lang="ru-RU" dirty="0" err="1" smtClean="0"/>
              <a:t>Едиториал</a:t>
            </a:r>
            <a:r>
              <a:rPr lang="ru-RU" dirty="0" smtClean="0"/>
              <a:t> УРСС</a:t>
            </a:r>
            <a:r>
              <a:rPr lang="ru-RU" dirty="0" smtClean="0"/>
              <a:t>, 2002. - 240 с</a:t>
            </a:r>
            <a:r>
              <a:rPr lang="ru-RU" dirty="0" smtClean="0"/>
              <a:t>.</a:t>
            </a:r>
            <a:r>
              <a:rPr lang="ru-RU" dirty="0" smtClean="0"/>
              <a:t> - изображение, тест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02777101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174" y="1584920"/>
            <a:ext cx="649605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00" y="764704"/>
            <a:ext cx="32403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412776"/>
            <a:ext cx="63367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Обзор сборников задач по астрономии.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Структура оформления и решения задач по астрономии.</a:t>
            </a: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36797" y="1772816"/>
            <a:ext cx="3023235" cy="445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Обзор сборников задач по астрономии</a:t>
            </a:r>
            <a:endParaRPr lang="ru-RU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07504" y="1916832"/>
            <a:ext cx="2771775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40560" y="1917987"/>
            <a:ext cx="4067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Кирик</a:t>
            </a:r>
            <a:r>
              <a:rPr lang="ru-RU" dirty="0" smtClean="0"/>
              <a:t> Л.А., </a:t>
            </a:r>
            <a:r>
              <a:rPr lang="ru-RU" dirty="0" err="1" smtClean="0"/>
              <a:t>Захожай</a:t>
            </a:r>
            <a:r>
              <a:rPr lang="ru-RU" dirty="0" smtClean="0"/>
              <a:t> В.А., Бондаренко К.П. Астрономия. Разноуровневые самостоятельные работы с примерами решения задач.— 3-е изд., перераб.—</a:t>
            </a:r>
          </a:p>
          <a:p>
            <a:r>
              <a:rPr lang="ru-RU" dirty="0" smtClean="0"/>
              <a:t>М.: ИЛЕКСА, 2018.— 80 с.: ил.</a:t>
            </a:r>
          </a:p>
          <a:p>
            <a:endParaRPr lang="ru-RU" dirty="0" smtClean="0"/>
          </a:p>
          <a:p>
            <a:r>
              <a:rPr lang="ru-RU" dirty="0" smtClean="0"/>
              <a:t>Пособие содержит самостоятельные работы по всем важнейшим темам курса астрономии и предназначено для текущего контроля знаний учащихся. Работы состоят из нескольких вариантов четырех уровней сложности (решите устно, первый уровень, второй уровень и третий уровень).</a:t>
            </a: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548680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Обзор сборников задач по астрономии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92741"/>
            <a:ext cx="3327083" cy="476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Штриховая стрелка вправо 4"/>
          <p:cNvSpPr/>
          <p:nvPr/>
        </p:nvSpPr>
        <p:spPr>
          <a:xfrm>
            <a:off x="1619672" y="1556792"/>
            <a:ext cx="2448272" cy="576064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1187624" y="2420888"/>
            <a:ext cx="2448272" cy="576064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Разделы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755576" y="3429000"/>
            <a:ext cx="2448272" cy="576064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Темы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539552" y="4509120"/>
            <a:ext cx="2448272" cy="864096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Самостоятельные работы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flipH="1">
            <a:off x="6516216" y="5877272"/>
            <a:ext cx="2016224" cy="576064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Приложения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979712" y="5949280"/>
            <a:ext cx="1368152" cy="576064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676478"/>
            <a:ext cx="4695825" cy="7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797152"/>
            <a:ext cx="4686300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548680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Обзор сборников задач по астрономии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Учитель может предлагать учащемуся самому выбирать уровень сложности. Этот выбор является </a:t>
            </a:r>
            <a:r>
              <a:rPr lang="ru-RU" i="1" dirty="0" smtClean="0"/>
              <a:t>обратной связью </a:t>
            </a:r>
            <a:r>
              <a:rPr lang="ru-RU" dirty="0" smtClean="0"/>
              <a:t>учитель — ученик и поможет учителю более объективно оценить степень усвоения изученного материала.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5000625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564904"/>
            <a:ext cx="2880320" cy="3600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89040"/>
            <a:ext cx="480060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6056" y="3717032"/>
            <a:ext cx="2880320" cy="3600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725144"/>
            <a:ext cx="2880320" cy="3600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589240"/>
            <a:ext cx="2880320" cy="3600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650" y="5301208"/>
            <a:ext cx="4705350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436096" y="5229200"/>
            <a:ext cx="2880320" cy="3600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548680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Обзор сборников задач по астрономии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2374"/>
          <a:stretch>
            <a:fillRect/>
          </a:stretch>
        </p:blipFill>
        <p:spPr bwMode="auto">
          <a:xfrm>
            <a:off x="1403648" y="2636912"/>
            <a:ext cx="3771900" cy="359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43" y="1310843"/>
            <a:ext cx="3902393" cy="118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углом вверх 5"/>
          <p:cNvSpPr/>
          <p:nvPr/>
        </p:nvSpPr>
        <p:spPr>
          <a:xfrm rot="16200000" flipH="1" flipV="1">
            <a:off x="467545" y="2564904"/>
            <a:ext cx="1008112" cy="1152128"/>
          </a:xfrm>
          <a:prstGeom prst="bentUp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58481"/>
            <a:ext cx="3679031" cy="207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низ 8"/>
          <p:cNvSpPr/>
          <p:nvPr/>
        </p:nvSpPr>
        <p:spPr>
          <a:xfrm>
            <a:off x="6876256" y="2636912"/>
            <a:ext cx="576064" cy="864096"/>
          </a:xfrm>
          <a:prstGeom prst="down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204864"/>
            <a:ext cx="2448272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Уровни заданий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3573016"/>
            <a:ext cx="2448272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Ответы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979712" y="1792183"/>
            <a:ext cx="2802731" cy="458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548680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Обзор сборников задач по астрономии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07504" y="2045171"/>
            <a:ext cx="2652713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1844824"/>
            <a:ext cx="4211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Сурдин Владимир Георгиевич Астрономические задачи с решениями: Учебное пособие. — М.: </a:t>
            </a:r>
            <a:r>
              <a:rPr lang="ru-RU" dirty="0" err="1" smtClean="0"/>
              <a:t>Едиториал</a:t>
            </a:r>
            <a:endParaRPr lang="ru-RU" dirty="0" smtClean="0"/>
          </a:p>
          <a:p>
            <a:r>
              <a:rPr lang="ru-RU" dirty="0" smtClean="0"/>
              <a:t>УРСС, 2002. - 240 с.</a:t>
            </a:r>
          </a:p>
          <a:p>
            <a:endParaRPr lang="ru-RU" dirty="0" smtClean="0"/>
          </a:p>
          <a:p>
            <a:r>
              <a:rPr lang="ru-RU" dirty="0" smtClean="0"/>
              <a:t>В книге собрано около 430 задач по астрономии с подробными решениями.</a:t>
            </a:r>
          </a:p>
          <a:p>
            <a:r>
              <a:rPr lang="ru-RU" dirty="0" smtClean="0"/>
              <a:t>Часть из них — классические, часть — совершенно новые. Все решения</a:t>
            </a:r>
          </a:p>
          <a:p>
            <a:r>
              <a:rPr lang="ru-RU" dirty="0" smtClean="0"/>
              <a:t>составлены автором книги и нередко дополняют и даже исправляют ошибки</a:t>
            </a:r>
          </a:p>
          <a:p>
            <a:r>
              <a:rPr lang="ru-RU" dirty="0" smtClean="0"/>
              <a:t>классических решений. Уровень задач в среднем ниже олимпиадного, хотя</a:t>
            </a:r>
          </a:p>
          <a:p>
            <a:r>
              <a:rPr lang="ru-RU" dirty="0" smtClean="0"/>
              <a:t>отдельные задачи потребуют упорной работы.</a:t>
            </a: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369021" y="1916832"/>
            <a:ext cx="4867275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548680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Обзор сборников задач по астрономии</a:t>
            </a:r>
            <a:endParaRPr lang="ru-RU" sz="3600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23528" y="1988840"/>
            <a:ext cx="2448272" cy="576064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5496" y="3212976"/>
            <a:ext cx="2448272" cy="576064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Разделы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flipH="1">
            <a:off x="6876256" y="5085184"/>
            <a:ext cx="2016224" cy="576064"/>
          </a:xfrm>
          <a:prstGeom prst="stripedRightArrow">
            <a:avLst>
              <a:gd name="adj1" fmla="val 65117"/>
              <a:gd name="adj2" fmla="val 50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Приложения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031453" y="3753951"/>
            <a:ext cx="3077051" cy="26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915816" y="2492896"/>
            <a:ext cx="3089434" cy="342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548680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Обзор сборников задач по астрономии</a:t>
            </a: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5496" y="1628800"/>
            <a:ext cx="3095625" cy="329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27428</TotalTime>
  <Words>435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ГОРНОЕ ДЕЛО – НАША ПРОФЕССИЯ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образовательной организации</dc:title>
  <dc:creator>Анна</dc:creator>
  <cp:lastModifiedBy>черных</cp:lastModifiedBy>
  <cp:revision>511</cp:revision>
  <dcterms:created xsi:type="dcterms:W3CDTF">2015-03-05T11:07:21Z</dcterms:created>
  <dcterms:modified xsi:type="dcterms:W3CDTF">2020-03-24T07:14:26Z</dcterms:modified>
</cp:coreProperties>
</file>